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9"/>
  </p:notesMasterIdLst>
  <p:sldIdLst>
    <p:sldId id="256" r:id="rId2"/>
    <p:sldId id="320" r:id="rId3"/>
    <p:sldId id="344" r:id="rId4"/>
    <p:sldId id="319" r:id="rId5"/>
    <p:sldId id="308" r:id="rId6"/>
    <p:sldId id="257" r:id="rId7"/>
    <p:sldId id="329" r:id="rId8"/>
    <p:sldId id="330" r:id="rId9"/>
    <p:sldId id="259" r:id="rId10"/>
    <p:sldId id="260" r:id="rId11"/>
    <p:sldId id="309" r:id="rId12"/>
    <p:sldId id="323" r:id="rId13"/>
    <p:sldId id="331" r:id="rId14"/>
    <p:sldId id="312" r:id="rId15"/>
    <p:sldId id="311" r:id="rId16"/>
    <p:sldId id="322" r:id="rId17"/>
    <p:sldId id="310" r:id="rId18"/>
    <p:sldId id="261" r:id="rId19"/>
    <p:sldId id="313" r:id="rId20"/>
    <p:sldId id="325" r:id="rId21"/>
    <p:sldId id="328" r:id="rId22"/>
    <p:sldId id="317" r:id="rId23"/>
    <p:sldId id="264" r:id="rId24"/>
    <p:sldId id="262" r:id="rId25"/>
    <p:sldId id="269" r:id="rId26"/>
    <p:sldId id="265" r:id="rId27"/>
    <p:sldId id="326" r:id="rId28"/>
    <p:sldId id="324" r:id="rId29"/>
    <p:sldId id="315" r:id="rId30"/>
    <p:sldId id="335" r:id="rId31"/>
    <p:sldId id="267" r:id="rId32"/>
    <p:sldId id="340" r:id="rId33"/>
    <p:sldId id="341" r:id="rId34"/>
    <p:sldId id="342" r:id="rId35"/>
    <p:sldId id="343" r:id="rId36"/>
    <p:sldId id="345" r:id="rId37"/>
    <p:sldId id="327" r:id="rId38"/>
  </p:sldIdLst>
  <p:sldSz cx="9144000" cy="5143500" type="screen16x9"/>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A6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30" autoAdjust="0"/>
    <p:restoredTop sz="95430" autoAdjust="0"/>
  </p:normalViewPr>
  <p:slideViewPr>
    <p:cSldViewPr>
      <p:cViewPr varScale="1">
        <p:scale>
          <a:sx n="100" d="100"/>
          <a:sy n="100" d="100"/>
        </p:scale>
        <p:origin x="51" y="80"/>
      </p:cViewPr>
      <p:guideLst>
        <p:guide orient="horz" pos="1620"/>
        <p:guide pos="288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nnazemi\Dropbox\TRC1901\DATA\Summar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524980603661473"/>
          <c:y val="4.6470852181388786E-2"/>
          <c:w val="0.80062301284613979"/>
          <c:h val="0.80117914775576693"/>
        </c:manualLayout>
      </c:layout>
      <c:scatterChart>
        <c:scatterStyle val="lineMarker"/>
        <c:varyColors val="0"/>
        <c:ser>
          <c:idx val="1"/>
          <c:order val="0"/>
          <c:tx>
            <c:strRef>
              <c:f>MASW_Active_Stack!$Q$48</c:f>
              <c:strCache>
                <c:ptCount val="1"/>
                <c:pt idx="0">
                  <c:v>ReMi High Energy</c:v>
                </c:pt>
              </c:strCache>
            </c:strRef>
          </c:tx>
          <c:xVal>
            <c:numRef>
              <c:f>MASW_Active_Stack!$S$50:$S$67</c:f>
              <c:numCache>
                <c:formatCode>General</c:formatCode>
                <c:ptCount val="18"/>
                <c:pt idx="0">
                  <c:v>3.4178999999999999</c:v>
                </c:pt>
                <c:pt idx="1">
                  <c:v>4.3944999999999999</c:v>
                </c:pt>
                <c:pt idx="2">
                  <c:v>4.8827999999999996</c:v>
                </c:pt>
                <c:pt idx="3">
                  <c:v>5.8593000000000002</c:v>
                </c:pt>
                <c:pt idx="4">
                  <c:v>7.8124000000000002</c:v>
                </c:pt>
                <c:pt idx="5">
                  <c:v>9.7655999999999992</c:v>
                </c:pt>
                <c:pt idx="6">
                  <c:v>12.695</c:v>
                </c:pt>
                <c:pt idx="7">
                  <c:v>16.113</c:v>
                </c:pt>
                <c:pt idx="8">
                  <c:v>19.530999999999999</c:v>
                </c:pt>
                <c:pt idx="9">
                  <c:v>23.437000000000001</c:v>
                </c:pt>
                <c:pt idx="10">
                  <c:v>26.855</c:v>
                </c:pt>
                <c:pt idx="11">
                  <c:v>32.225999999999999</c:v>
                </c:pt>
              </c:numCache>
            </c:numRef>
          </c:xVal>
          <c:yVal>
            <c:numRef>
              <c:f>MASW_Active_Stack!$X$50:$X$67</c:f>
              <c:numCache>
                <c:formatCode>General</c:formatCode>
                <c:ptCount val="18"/>
                <c:pt idx="0">
                  <c:v>393.70078740157476</c:v>
                </c:pt>
                <c:pt idx="1">
                  <c:v>288.18443804034581</c:v>
                </c:pt>
                <c:pt idx="2">
                  <c:v>240.38461538461542</c:v>
                </c:pt>
                <c:pt idx="3">
                  <c:v>201.2072434607646</c:v>
                </c:pt>
                <c:pt idx="4">
                  <c:v>180.18018018018017</c:v>
                </c:pt>
                <c:pt idx="5">
                  <c:v>173.01038062283735</c:v>
                </c:pt>
                <c:pt idx="6">
                  <c:v>160</c:v>
                </c:pt>
                <c:pt idx="7">
                  <c:v>157.23270440251571</c:v>
                </c:pt>
                <c:pt idx="8">
                  <c:v>157.23270440251571</c:v>
                </c:pt>
                <c:pt idx="9">
                  <c:v>154.32098765432099</c:v>
                </c:pt>
                <c:pt idx="10">
                  <c:v>154.32098765432099</c:v>
                </c:pt>
                <c:pt idx="11">
                  <c:v>149.03129657228018</c:v>
                </c:pt>
              </c:numCache>
            </c:numRef>
          </c:yVal>
          <c:smooth val="0"/>
          <c:extLst>
            <c:ext xmlns:c16="http://schemas.microsoft.com/office/drawing/2014/chart" uri="{C3380CC4-5D6E-409C-BE32-E72D297353CC}">
              <c16:uniqueId val="{00000000-792E-4580-BC24-9905AAF63D1A}"/>
            </c:ext>
          </c:extLst>
        </c:ser>
        <c:ser>
          <c:idx val="0"/>
          <c:order val="1"/>
          <c:tx>
            <c:strRef>
              <c:f>MASW_Active_Stack!$B$38</c:f>
              <c:strCache>
                <c:ptCount val="1"/>
                <c:pt idx="0">
                  <c:v>MASW</c:v>
                </c:pt>
              </c:strCache>
            </c:strRef>
          </c:tx>
          <c:spPr>
            <a:ln w="12700" cap="rnd">
              <a:noFill/>
              <a:prstDash val="sysDot"/>
              <a:round/>
            </a:ln>
            <a:effectLst/>
          </c:spPr>
          <c:marker>
            <c:symbol val="square"/>
            <c:size val="3"/>
            <c:spPr>
              <a:solidFill>
                <a:srgbClr val="5B9BD5"/>
              </a:solidFill>
              <a:ln w="9525">
                <a:solidFill>
                  <a:schemeClr val="tx1"/>
                </a:solidFill>
              </a:ln>
              <a:effectLst/>
            </c:spPr>
          </c:marker>
          <c:xVal>
            <c:numRef>
              <c:f>MASW_Active_Stack!$C$39:$C$104</c:f>
              <c:numCache>
                <c:formatCode>General</c:formatCode>
                <c:ptCount val="66"/>
                <c:pt idx="0">
                  <c:v>2.88</c:v>
                </c:pt>
                <c:pt idx="1">
                  <c:v>2.9580000000000002</c:v>
                </c:pt>
                <c:pt idx="2">
                  <c:v>3.0409999999999999</c:v>
                </c:pt>
                <c:pt idx="3">
                  <c:v>3.129</c:v>
                </c:pt>
                <c:pt idx="4">
                  <c:v>3.222</c:v>
                </c:pt>
                <c:pt idx="5">
                  <c:v>3.3210000000000002</c:v>
                </c:pt>
                <c:pt idx="6">
                  <c:v>3.4260000000000002</c:v>
                </c:pt>
                <c:pt idx="7">
                  <c:v>3.5379999999999998</c:v>
                </c:pt>
                <c:pt idx="8">
                  <c:v>3.6579999999999999</c:v>
                </c:pt>
                <c:pt idx="9">
                  <c:v>3.786</c:v>
                </c:pt>
                <c:pt idx="10">
                  <c:v>3.923</c:v>
                </c:pt>
                <c:pt idx="11">
                  <c:v>4.07</c:v>
                </c:pt>
                <c:pt idx="12">
                  <c:v>4.2290000000000001</c:v>
                </c:pt>
                <c:pt idx="13">
                  <c:v>4.4009999999999998</c:v>
                </c:pt>
                <c:pt idx="14">
                  <c:v>4.5869999999999997</c:v>
                </c:pt>
                <c:pt idx="15">
                  <c:v>4.79</c:v>
                </c:pt>
                <c:pt idx="16">
                  <c:v>5.0119999999999996</c:v>
                </c:pt>
                <c:pt idx="17">
                  <c:v>5.2549999999999999</c:v>
                </c:pt>
                <c:pt idx="18">
                  <c:v>5.5229999999999997</c:v>
                </c:pt>
                <c:pt idx="19">
                  <c:v>5.82</c:v>
                </c:pt>
                <c:pt idx="20">
                  <c:v>6.15</c:v>
                </c:pt>
                <c:pt idx="21">
                  <c:v>6.52</c:v>
                </c:pt>
                <c:pt idx="22">
                  <c:v>6.9379999999999997</c:v>
                </c:pt>
                <c:pt idx="23">
                  <c:v>7.4130000000000003</c:v>
                </c:pt>
                <c:pt idx="24">
                  <c:v>7.9569999999999999</c:v>
                </c:pt>
                <c:pt idx="25">
                  <c:v>8.5879999999999992</c:v>
                </c:pt>
                <c:pt idx="26">
                  <c:v>9.3279999999999994</c:v>
                </c:pt>
                <c:pt idx="27">
                  <c:v>10.207000000000001</c:v>
                </c:pt>
                <c:pt idx="28">
                  <c:v>11.269</c:v>
                </c:pt>
                <c:pt idx="29">
                  <c:v>12.577999999999999</c:v>
                </c:pt>
                <c:pt idx="30">
                  <c:v>14.23</c:v>
                </c:pt>
                <c:pt idx="31">
                  <c:v>16.382999999999999</c:v>
                </c:pt>
                <c:pt idx="32">
                  <c:v>19.303000000000001</c:v>
                </c:pt>
                <c:pt idx="33">
                  <c:v>29.992999999999999</c:v>
                </c:pt>
                <c:pt idx="34">
                  <c:v>6.9189999999999996</c:v>
                </c:pt>
                <c:pt idx="35">
                  <c:v>7.3040000000000003</c:v>
                </c:pt>
                <c:pt idx="36">
                  <c:v>7.734</c:v>
                </c:pt>
                <c:pt idx="37">
                  <c:v>8.2170000000000005</c:v>
                </c:pt>
                <c:pt idx="38">
                  <c:v>8.7650000000000006</c:v>
                </c:pt>
                <c:pt idx="39">
                  <c:v>9.391</c:v>
                </c:pt>
                <c:pt idx="40">
                  <c:v>10.114000000000001</c:v>
                </c:pt>
                <c:pt idx="41">
                  <c:v>10.957000000000001</c:v>
                </c:pt>
                <c:pt idx="42">
                  <c:v>11.952999999999999</c:v>
                </c:pt>
                <c:pt idx="43">
                  <c:v>14.611000000000001</c:v>
                </c:pt>
                <c:pt idx="44">
                  <c:v>10.388</c:v>
                </c:pt>
                <c:pt idx="45">
                  <c:v>10.801</c:v>
                </c:pt>
                <c:pt idx="46">
                  <c:v>11.247999999999999</c:v>
                </c:pt>
                <c:pt idx="47">
                  <c:v>11.734</c:v>
                </c:pt>
                <c:pt idx="48">
                  <c:v>12.263999999999999</c:v>
                </c:pt>
                <c:pt idx="49">
                  <c:v>12.843</c:v>
                </c:pt>
                <c:pt idx="50">
                  <c:v>13.48</c:v>
                </c:pt>
                <c:pt idx="51">
                  <c:v>14.183999999999999</c:v>
                </c:pt>
                <c:pt idx="52">
                  <c:v>14.965999999999999</c:v>
                </c:pt>
                <c:pt idx="53">
                  <c:v>15.837999999999999</c:v>
                </c:pt>
                <c:pt idx="54">
                  <c:v>17.928000000000001</c:v>
                </c:pt>
                <c:pt idx="55">
                  <c:v>14.760999999999999</c:v>
                </c:pt>
                <c:pt idx="56">
                  <c:v>15.314</c:v>
                </c:pt>
                <c:pt idx="57">
                  <c:v>15.91</c:v>
                </c:pt>
                <c:pt idx="58">
                  <c:v>16.555</c:v>
                </c:pt>
                <c:pt idx="59">
                  <c:v>17.253</c:v>
                </c:pt>
                <c:pt idx="60">
                  <c:v>18.013999999999999</c:v>
                </c:pt>
                <c:pt idx="61">
                  <c:v>18.844000000000001</c:v>
                </c:pt>
                <c:pt idx="62">
                  <c:v>19.754999999999999</c:v>
                </c:pt>
                <c:pt idx="63">
                  <c:v>20.757999999999999</c:v>
                </c:pt>
                <c:pt idx="64">
                  <c:v>21.867999999999999</c:v>
                </c:pt>
                <c:pt idx="65">
                  <c:v>24.489000000000001</c:v>
                </c:pt>
              </c:numCache>
            </c:numRef>
          </c:xVal>
          <c:yVal>
            <c:numRef>
              <c:f>MASW_Active_Stack!$D$39:$D$104</c:f>
              <c:numCache>
                <c:formatCode>General</c:formatCode>
                <c:ptCount val="66"/>
                <c:pt idx="0">
                  <c:v>536.25400000000002</c:v>
                </c:pt>
                <c:pt idx="1">
                  <c:v>513.327</c:v>
                </c:pt>
                <c:pt idx="2">
                  <c:v>489.49799999999999</c:v>
                </c:pt>
                <c:pt idx="3">
                  <c:v>464.88299999999998</c:v>
                </c:pt>
                <c:pt idx="4">
                  <c:v>439.65300000000002</c:v>
                </c:pt>
                <c:pt idx="5">
                  <c:v>414.05799999999999</c:v>
                </c:pt>
                <c:pt idx="6">
                  <c:v>388.45</c:v>
                </c:pt>
                <c:pt idx="7">
                  <c:v>363.31400000000002</c:v>
                </c:pt>
                <c:pt idx="8">
                  <c:v>339.15800000000002</c:v>
                </c:pt>
                <c:pt idx="9">
                  <c:v>316.29700000000003</c:v>
                </c:pt>
                <c:pt idx="10">
                  <c:v>295.05599999999998</c:v>
                </c:pt>
                <c:pt idx="11">
                  <c:v>275.815</c:v>
                </c:pt>
                <c:pt idx="12">
                  <c:v>259.01299999999998</c:v>
                </c:pt>
                <c:pt idx="13">
                  <c:v>245.12899999999999</c:v>
                </c:pt>
                <c:pt idx="14">
                  <c:v>234.30099999999999</c:v>
                </c:pt>
                <c:pt idx="15">
                  <c:v>226.16900000000001</c:v>
                </c:pt>
                <c:pt idx="16">
                  <c:v>219.87700000000001</c:v>
                </c:pt>
                <c:pt idx="17">
                  <c:v>213.97900000000001</c:v>
                </c:pt>
                <c:pt idx="18">
                  <c:v>207.93199999999999</c:v>
                </c:pt>
                <c:pt idx="19">
                  <c:v>201.99799999999999</c:v>
                </c:pt>
                <c:pt idx="20">
                  <c:v>196.542</c:v>
                </c:pt>
                <c:pt idx="21">
                  <c:v>191.61</c:v>
                </c:pt>
                <c:pt idx="22">
                  <c:v>186.99600000000001</c:v>
                </c:pt>
                <c:pt idx="23">
                  <c:v>182.71</c:v>
                </c:pt>
                <c:pt idx="24">
                  <c:v>178.91</c:v>
                </c:pt>
                <c:pt idx="25">
                  <c:v>175.27699999999999</c:v>
                </c:pt>
                <c:pt idx="26">
                  <c:v>171.26400000000001</c:v>
                </c:pt>
                <c:pt idx="27">
                  <c:v>167.191</c:v>
                </c:pt>
                <c:pt idx="28">
                  <c:v>163.46299999999999</c:v>
                </c:pt>
                <c:pt idx="29">
                  <c:v>160.07900000000001</c:v>
                </c:pt>
                <c:pt idx="30">
                  <c:v>157.018</c:v>
                </c:pt>
                <c:pt idx="31">
                  <c:v>153.90100000000001</c:v>
                </c:pt>
                <c:pt idx="32">
                  <c:v>150.541</c:v>
                </c:pt>
                <c:pt idx="33">
                  <c:v>143.637</c:v>
                </c:pt>
                <c:pt idx="34">
                  <c:v>351.24599999999998</c:v>
                </c:pt>
                <c:pt idx="35">
                  <c:v>328.94799999999998</c:v>
                </c:pt>
                <c:pt idx="36">
                  <c:v>310.95699999999999</c:v>
                </c:pt>
                <c:pt idx="37">
                  <c:v>302.66000000000003</c:v>
                </c:pt>
                <c:pt idx="38">
                  <c:v>291.74900000000002</c:v>
                </c:pt>
                <c:pt idx="39">
                  <c:v>275.51400000000001</c:v>
                </c:pt>
                <c:pt idx="40">
                  <c:v>266.76</c:v>
                </c:pt>
                <c:pt idx="41">
                  <c:v>257.36</c:v>
                </c:pt>
                <c:pt idx="42">
                  <c:v>248.92500000000001</c:v>
                </c:pt>
                <c:pt idx="43">
                  <c:v>230.83099999999999</c:v>
                </c:pt>
                <c:pt idx="44">
                  <c:v>348.32299999999998</c:v>
                </c:pt>
                <c:pt idx="45">
                  <c:v>341.04199999999997</c:v>
                </c:pt>
                <c:pt idx="46">
                  <c:v>331.25</c:v>
                </c:pt>
                <c:pt idx="47">
                  <c:v>319.01900000000001</c:v>
                </c:pt>
                <c:pt idx="48">
                  <c:v>310.654</c:v>
                </c:pt>
                <c:pt idx="49">
                  <c:v>303.83600000000001</c:v>
                </c:pt>
                <c:pt idx="50">
                  <c:v>293.89100000000002</c:v>
                </c:pt>
                <c:pt idx="51">
                  <c:v>284.697</c:v>
                </c:pt>
                <c:pt idx="52">
                  <c:v>273.65499999999997</c:v>
                </c:pt>
                <c:pt idx="53">
                  <c:v>266.613</c:v>
                </c:pt>
                <c:pt idx="54">
                  <c:v>249.66399999999999</c:v>
                </c:pt>
                <c:pt idx="55">
                  <c:v>353.83800000000002</c:v>
                </c:pt>
                <c:pt idx="56">
                  <c:v>337.60599999999999</c:v>
                </c:pt>
                <c:pt idx="57">
                  <c:v>322.67099999999999</c:v>
                </c:pt>
                <c:pt idx="58">
                  <c:v>310.89600000000002</c:v>
                </c:pt>
                <c:pt idx="59">
                  <c:v>301.48899999999998</c:v>
                </c:pt>
                <c:pt idx="60">
                  <c:v>292.41899999999998</c:v>
                </c:pt>
                <c:pt idx="61">
                  <c:v>282.47000000000003</c:v>
                </c:pt>
                <c:pt idx="62">
                  <c:v>273.3</c:v>
                </c:pt>
                <c:pt idx="63">
                  <c:v>266.21100000000001</c:v>
                </c:pt>
                <c:pt idx="64">
                  <c:v>258.447</c:v>
                </c:pt>
                <c:pt idx="65">
                  <c:v>247.16200000000001</c:v>
                </c:pt>
              </c:numCache>
            </c:numRef>
          </c:yVal>
          <c:smooth val="0"/>
          <c:extLst>
            <c:ext xmlns:c16="http://schemas.microsoft.com/office/drawing/2014/chart" uri="{C3380CC4-5D6E-409C-BE32-E72D297353CC}">
              <c16:uniqueId val="{00000001-792E-4580-BC24-9905AAF63D1A}"/>
            </c:ext>
          </c:extLst>
        </c:ser>
        <c:ser>
          <c:idx val="2"/>
          <c:order val="2"/>
          <c:tx>
            <c:strRef>
              <c:f>MASW_Active_Stack!$Z$48</c:f>
              <c:strCache>
                <c:ptCount val="1"/>
                <c:pt idx="0">
                  <c:v>ReMi Low Energy</c:v>
                </c:pt>
              </c:strCache>
            </c:strRef>
          </c:tx>
          <c:xVal>
            <c:numRef>
              <c:f>MASW_Active_Stack!$AB$50:$AB$65</c:f>
              <c:numCache>
                <c:formatCode>General</c:formatCode>
                <c:ptCount val="16"/>
                <c:pt idx="0">
                  <c:v>2.9296000000000002</c:v>
                </c:pt>
                <c:pt idx="1">
                  <c:v>3.9062000000000001</c:v>
                </c:pt>
                <c:pt idx="2">
                  <c:v>4.3944999999999999</c:v>
                </c:pt>
                <c:pt idx="3">
                  <c:v>5.3710000000000004</c:v>
                </c:pt>
                <c:pt idx="4">
                  <c:v>6.8358999999999996</c:v>
                </c:pt>
                <c:pt idx="5">
                  <c:v>8.3007799999999996</c:v>
                </c:pt>
                <c:pt idx="6">
                  <c:v>10.742000000000001</c:v>
                </c:pt>
                <c:pt idx="7">
                  <c:v>12.695</c:v>
                </c:pt>
                <c:pt idx="8">
                  <c:v>17.577999999999999</c:v>
                </c:pt>
                <c:pt idx="9">
                  <c:v>20.995999999999999</c:v>
                </c:pt>
                <c:pt idx="10">
                  <c:v>24.902000000000001</c:v>
                </c:pt>
                <c:pt idx="11">
                  <c:v>28.808</c:v>
                </c:pt>
                <c:pt idx="12">
                  <c:v>32.713999999999999</c:v>
                </c:pt>
              </c:numCache>
            </c:numRef>
          </c:xVal>
          <c:yVal>
            <c:numRef>
              <c:f>MASW_Active_Stack!$AG$50:$AG$65</c:f>
              <c:numCache>
                <c:formatCode>0.000</c:formatCode>
                <c:ptCount val="16"/>
                <c:pt idx="0">
                  <c:v>262.46719160104988</c:v>
                </c:pt>
                <c:pt idx="1">
                  <c:v>216.45021645021646</c:v>
                </c:pt>
                <c:pt idx="2">
                  <c:v>184.16206261510129</c:v>
                </c:pt>
                <c:pt idx="3">
                  <c:v>166.38935108153078</c:v>
                </c:pt>
                <c:pt idx="4">
                  <c:v>154.32098765432099</c:v>
                </c:pt>
                <c:pt idx="5">
                  <c:v>146.62756598240469</c:v>
                </c:pt>
                <c:pt idx="6">
                  <c:v>141.64305949008497</c:v>
                </c:pt>
                <c:pt idx="7">
                  <c:v>137.17421124828533</c:v>
                </c:pt>
                <c:pt idx="8">
                  <c:v>137.17421124828533</c:v>
                </c:pt>
                <c:pt idx="9">
                  <c:v>137.17421124828533</c:v>
                </c:pt>
                <c:pt idx="10">
                  <c:v>137.17421124828533</c:v>
                </c:pt>
                <c:pt idx="11">
                  <c:v>139.47001394700141</c:v>
                </c:pt>
                <c:pt idx="12">
                  <c:v>139.47001394700141</c:v>
                </c:pt>
              </c:numCache>
            </c:numRef>
          </c:yVal>
          <c:smooth val="0"/>
          <c:extLst>
            <c:ext xmlns:c16="http://schemas.microsoft.com/office/drawing/2014/chart" uri="{C3380CC4-5D6E-409C-BE32-E72D297353CC}">
              <c16:uniqueId val="{00000002-792E-4580-BC24-9905AAF63D1A}"/>
            </c:ext>
          </c:extLst>
        </c:ser>
        <c:dLbls>
          <c:showLegendKey val="0"/>
          <c:showVal val="0"/>
          <c:showCatName val="0"/>
          <c:showSerName val="0"/>
          <c:showPercent val="0"/>
          <c:showBubbleSize val="0"/>
        </c:dLbls>
        <c:axId val="49671552"/>
        <c:axId val="50935296"/>
      </c:scatterChart>
      <c:valAx>
        <c:axId val="49671552"/>
        <c:scaling>
          <c:orientation val="minMax"/>
          <c:max val="4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400">
                    <a:solidFill>
                      <a:sysClr val="windowText" lastClr="000000"/>
                    </a:solidFill>
                    <a:latin typeface="Times New Roman" panose="02020603050405020304" pitchFamily="18" charset="0"/>
                    <a:cs typeface="Times New Roman" panose="02020603050405020304" pitchFamily="18" charset="0"/>
                  </a:rPr>
                  <a:t>Frequency (Hz)</a:t>
                </a:r>
              </a:p>
            </c:rich>
          </c:tx>
          <c:overlay val="0"/>
          <c:spPr>
            <a:noFill/>
            <a:ln>
              <a:noFill/>
            </a:ln>
            <a:effectLst/>
          </c:spPr>
        </c:title>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50935296"/>
        <c:crosses val="autoZero"/>
        <c:crossBetween val="midCat"/>
      </c:valAx>
      <c:valAx>
        <c:axId val="50935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solidFill>
                      <a:sysClr val="windowText" lastClr="000000"/>
                    </a:solidFill>
                    <a:latin typeface="Times New Roman" panose="02020603050405020304" pitchFamily="18" charset="0"/>
                    <a:cs typeface="Times New Roman" panose="02020603050405020304" pitchFamily="18" charset="0"/>
                  </a:rPr>
                  <a:t>Phase Velocity</a:t>
                </a:r>
                <a:r>
                  <a:rPr lang="en-US" sz="1400" baseline="0">
                    <a:solidFill>
                      <a:sysClr val="windowText" lastClr="000000"/>
                    </a:solidFill>
                    <a:latin typeface="Times New Roman" panose="02020603050405020304" pitchFamily="18" charset="0"/>
                    <a:cs typeface="Times New Roman" panose="02020603050405020304" pitchFamily="18" charset="0"/>
                  </a:rPr>
                  <a:t> (m/s)</a:t>
                </a:r>
                <a:endParaRPr lang="en-US" sz="1400">
                  <a:solidFill>
                    <a:sysClr val="windowText" lastClr="000000"/>
                  </a:solidFill>
                  <a:latin typeface="Times New Roman" panose="02020603050405020304" pitchFamily="18" charset="0"/>
                  <a:cs typeface="Times New Roman" panose="02020603050405020304" pitchFamily="18" charset="0"/>
                </a:endParaRPr>
              </a:p>
            </c:rich>
          </c:tx>
          <c:layout>
            <c:manualLayout>
              <c:xMode val="edge"/>
              <c:yMode val="edge"/>
              <c:x val="2.5313951140722796E-2"/>
              <c:y val="0.21368735158105237"/>
            </c:manualLayout>
          </c:layout>
          <c:overlay val="0"/>
          <c:spPr>
            <a:noFill/>
            <a:ln>
              <a:noFill/>
            </a:ln>
            <a:effectLst/>
          </c:spPr>
        </c:title>
        <c:numFmt formatCode="0" sourceLinked="0"/>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9671552"/>
        <c:crosses val="autoZero"/>
        <c:crossBetween val="midCat"/>
        <c:majorUnit val="100"/>
      </c:valAx>
      <c:spPr>
        <a:noFill/>
        <a:ln w="12700">
          <a:solidFill>
            <a:schemeClr val="tx1"/>
          </a:solidFill>
        </a:ln>
        <a:effectLst/>
      </c:spPr>
    </c:plotArea>
    <c:legend>
      <c:legendPos val="b"/>
      <c:layout>
        <c:manualLayout>
          <c:xMode val="edge"/>
          <c:yMode val="edge"/>
          <c:x val="0.62557591358772469"/>
          <c:y val="5.009905011873516E-2"/>
          <c:w val="0.32642818090308473"/>
          <c:h val="0.32785718505260697"/>
        </c:manualLayout>
      </c:layout>
      <c:overlay val="0"/>
      <c:spPr>
        <a:solidFill>
          <a:schemeClr val="bg1">
            <a:lumMod val="85000"/>
          </a:schemeClr>
        </a:solidFill>
        <a:ln>
          <a:solidFill>
            <a:schemeClr val="tx1">
              <a:lumMod val="15000"/>
              <a:lumOff val="85000"/>
            </a:schemeClr>
          </a:solid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w="12700" cap="flat" cmpd="sng" algn="ctr">
      <a:noFill/>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512264581001176"/>
          <c:y val="7.3214566929133848E-2"/>
          <c:w val="0.7820197770323094"/>
          <c:h val="0.86787292213473322"/>
        </c:manualLayout>
      </c:layout>
      <c:scatterChart>
        <c:scatterStyle val="lineMarker"/>
        <c:varyColors val="0"/>
        <c:ser>
          <c:idx val="0"/>
          <c:order val="0"/>
          <c:tx>
            <c:strRef>
              <c:f>Sheet1!$A$1</c:f>
              <c:strCache>
                <c:ptCount val="1"/>
                <c:pt idx="0">
                  <c:v>Site 1</c:v>
                </c:pt>
              </c:strCache>
            </c:strRef>
          </c:tx>
          <c:spPr>
            <a:ln w="19050" cap="rnd">
              <a:solidFill>
                <a:schemeClr val="bg1">
                  <a:lumMod val="75000"/>
                </a:schemeClr>
              </a:solidFill>
              <a:round/>
            </a:ln>
            <a:effectLst/>
          </c:spPr>
          <c:marker>
            <c:symbol val="circle"/>
            <c:size val="5"/>
            <c:spPr>
              <a:solidFill>
                <a:schemeClr val="bg1">
                  <a:lumMod val="75000"/>
                </a:schemeClr>
              </a:solidFill>
              <a:ln w="9525">
                <a:noFill/>
              </a:ln>
              <a:effectLst/>
            </c:spPr>
          </c:marker>
          <c:xVal>
            <c:numRef>
              <c:f>Sheet1!$B$4:$B$21</c:f>
              <c:numCache>
                <c:formatCode>General</c:formatCode>
                <c:ptCount val="18"/>
                <c:pt idx="0">
                  <c:v>137.364</c:v>
                </c:pt>
                <c:pt idx="1">
                  <c:v>137.364</c:v>
                </c:pt>
                <c:pt idx="2">
                  <c:v>212.38200000000001</c:v>
                </c:pt>
                <c:pt idx="3">
                  <c:v>212.38200000000001</c:v>
                </c:pt>
                <c:pt idx="4">
                  <c:v>184.14099999999999</c:v>
                </c:pt>
                <c:pt idx="5">
                  <c:v>184.14099999999999</c:v>
                </c:pt>
                <c:pt idx="6">
                  <c:v>255.221</c:v>
                </c:pt>
                <c:pt idx="7">
                  <c:v>255.221</c:v>
                </c:pt>
                <c:pt idx="8">
                  <c:v>260.923</c:v>
                </c:pt>
                <c:pt idx="9">
                  <c:v>260.923</c:v>
                </c:pt>
                <c:pt idx="10">
                  <c:v>198.863</c:v>
                </c:pt>
                <c:pt idx="11">
                  <c:v>198.863</c:v>
                </c:pt>
                <c:pt idx="12">
                  <c:v>423.77199999999999</c:v>
                </c:pt>
                <c:pt idx="13">
                  <c:v>423.77199999999999</c:v>
                </c:pt>
                <c:pt idx="14">
                  <c:v>539.33500000000004</c:v>
                </c:pt>
                <c:pt idx="15">
                  <c:v>539.33500000000004</c:v>
                </c:pt>
                <c:pt idx="16">
                  <c:v>414.24099999999999</c:v>
                </c:pt>
                <c:pt idx="17">
                  <c:v>414.24099999999999</c:v>
                </c:pt>
              </c:numCache>
            </c:numRef>
          </c:xVal>
          <c:yVal>
            <c:numRef>
              <c:f>Sheet1!$A$4:$A$21</c:f>
              <c:numCache>
                <c:formatCode>General</c:formatCode>
                <c:ptCount val="18"/>
                <c:pt idx="0">
                  <c:v>0</c:v>
                </c:pt>
                <c:pt idx="1">
                  <c:v>-2.4620000000000002</c:v>
                </c:pt>
                <c:pt idx="2">
                  <c:v>-2.4620000000000002</c:v>
                </c:pt>
                <c:pt idx="3">
                  <c:v>-5.5389999999999997</c:v>
                </c:pt>
                <c:pt idx="4">
                  <c:v>-5.5389999999999997</c:v>
                </c:pt>
                <c:pt idx="5">
                  <c:v>-9.3859999999999992</c:v>
                </c:pt>
                <c:pt idx="6">
                  <c:v>-9.3859999999999992</c:v>
                </c:pt>
                <c:pt idx="7">
                  <c:v>-14.194000000000001</c:v>
                </c:pt>
                <c:pt idx="8">
                  <c:v>-14.194000000000001</c:v>
                </c:pt>
                <c:pt idx="9">
                  <c:v>-20.204000000000001</c:v>
                </c:pt>
                <c:pt idx="10">
                  <c:v>-20.204000000000001</c:v>
                </c:pt>
                <c:pt idx="11">
                  <c:v>-27.716999999999999</c:v>
                </c:pt>
                <c:pt idx="12">
                  <c:v>-27.716999999999999</c:v>
                </c:pt>
                <c:pt idx="13">
                  <c:v>-37.107999999999997</c:v>
                </c:pt>
                <c:pt idx="14">
                  <c:v>-37.107999999999997</c:v>
                </c:pt>
                <c:pt idx="15">
                  <c:v>-48.847000000000001</c:v>
                </c:pt>
                <c:pt idx="16">
                  <c:v>-48.847000000000001</c:v>
                </c:pt>
                <c:pt idx="17">
                  <c:v>-63.52</c:v>
                </c:pt>
              </c:numCache>
            </c:numRef>
          </c:yVal>
          <c:smooth val="0"/>
          <c:extLst>
            <c:ext xmlns:c16="http://schemas.microsoft.com/office/drawing/2014/chart" uri="{C3380CC4-5D6E-409C-BE32-E72D297353CC}">
              <c16:uniqueId val="{00000000-5386-4D34-8F52-6A5F9CB775CE}"/>
            </c:ext>
          </c:extLst>
        </c:ser>
        <c:ser>
          <c:idx val="1"/>
          <c:order val="1"/>
          <c:tx>
            <c:strRef>
              <c:f>Sheet1!$E$1</c:f>
              <c:strCache>
                <c:ptCount val="1"/>
                <c:pt idx="0">
                  <c:v>Site 2</c:v>
                </c:pt>
              </c:strCache>
            </c:strRef>
          </c:tx>
          <c:spPr>
            <a:ln w="19050" cap="rnd">
              <a:solidFill>
                <a:schemeClr val="accent1">
                  <a:lumMod val="60000"/>
                  <a:lumOff val="40000"/>
                </a:schemeClr>
              </a:solidFill>
              <a:round/>
            </a:ln>
            <a:effectLst/>
          </c:spPr>
          <c:marker>
            <c:symbol val="circle"/>
            <c:size val="5"/>
            <c:spPr>
              <a:solidFill>
                <a:schemeClr val="accent1">
                  <a:lumMod val="60000"/>
                  <a:lumOff val="40000"/>
                </a:schemeClr>
              </a:solidFill>
              <a:ln w="9525">
                <a:noFill/>
              </a:ln>
              <a:effectLst/>
            </c:spPr>
          </c:marker>
          <c:xVal>
            <c:numRef>
              <c:f>Sheet1!$F$4:$F$31</c:f>
              <c:numCache>
                <c:formatCode>General</c:formatCode>
                <c:ptCount val="28"/>
                <c:pt idx="0">
                  <c:v>71.010000000000005</c:v>
                </c:pt>
                <c:pt idx="1">
                  <c:v>71.010000000000005</c:v>
                </c:pt>
                <c:pt idx="2">
                  <c:v>132.64099999999999</c:v>
                </c:pt>
                <c:pt idx="3">
                  <c:v>132.64099999999999</c:v>
                </c:pt>
                <c:pt idx="4">
                  <c:v>264.553</c:v>
                </c:pt>
                <c:pt idx="5">
                  <c:v>264.553</c:v>
                </c:pt>
                <c:pt idx="6">
                  <c:v>184.77500000000001</c:v>
                </c:pt>
                <c:pt idx="7">
                  <c:v>184.77500000000001</c:v>
                </c:pt>
                <c:pt idx="8">
                  <c:v>116.32</c:v>
                </c:pt>
                <c:pt idx="9">
                  <c:v>116.32</c:v>
                </c:pt>
                <c:pt idx="10">
                  <c:v>469.45699999999999</c:v>
                </c:pt>
                <c:pt idx="11">
                  <c:v>469.45699999999999</c:v>
                </c:pt>
                <c:pt idx="12">
                  <c:v>172.63</c:v>
                </c:pt>
                <c:pt idx="13">
                  <c:v>172.63</c:v>
                </c:pt>
                <c:pt idx="14">
                  <c:v>195.691</c:v>
                </c:pt>
                <c:pt idx="15">
                  <c:v>195.691</c:v>
                </c:pt>
                <c:pt idx="16">
                  <c:v>275.30799999999999</c:v>
                </c:pt>
                <c:pt idx="17">
                  <c:v>275.30799999999999</c:v>
                </c:pt>
                <c:pt idx="18">
                  <c:v>212.31899999999999</c:v>
                </c:pt>
                <c:pt idx="19">
                  <c:v>212.31899999999999</c:v>
                </c:pt>
                <c:pt idx="20">
                  <c:v>345.01</c:v>
                </c:pt>
                <c:pt idx="21">
                  <c:v>345.01</c:v>
                </c:pt>
                <c:pt idx="22">
                  <c:v>525.21900000000005</c:v>
                </c:pt>
                <c:pt idx="23">
                  <c:v>525.21900000000005</c:v>
                </c:pt>
                <c:pt idx="24">
                  <c:v>552.55600000000004</c:v>
                </c:pt>
                <c:pt idx="25">
                  <c:v>552.55600000000004</c:v>
                </c:pt>
                <c:pt idx="26">
                  <c:v>454.41699999999997</c:v>
                </c:pt>
                <c:pt idx="27">
                  <c:v>454.41699999999997</c:v>
                </c:pt>
              </c:numCache>
            </c:numRef>
          </c:xVal>
          <c:yVal>
            <c:numRef>
              <c:f>Sheet1!$E$4:$E$31</c:f>
              <c:numCache>
                <c:formatCode>General</c:formatCode>
                <c:ptCount val="28"/>
                <c:pt idx="0">
                  <c:v>0</c:v>
                </c:pt>
                <c:pt idx="1">
                  <c:v>-0.76200000000000001</c:v>
                </c:pt>
                <c:pt idx="2">
                  <c:v>-0.76200000000000001</c:v>
                </c:pt>
                <c:pt idx="3">
                  <c:v>-1.714</c:v>
                </c:pt>
                <c:pt idx="4">
                  <c:v>-1.714</c:v>
                </c:pt>
                <c:pt idx="5">
                  <c:v>-2.9039999999999999</c:v>
                </c:pt>
                <c:pt idx="6">
                  <c:v>-2.9039999999999999</c:v>
                </c:pt>
                <c:pt idx="7">
                  <c:v>-4.3920000000000003</c:v>
                </c:pt>
                <c:pt idx="8">
                  <c:v>-4.3920000000000003</c:v>
                </c:pt>
                <c:pt idx="9">
                  <c:v>-6.2510000000000003</c:v>
                </c:pt>
                <c:pt idx="10">
                  <c:v>-6.2510000000000003</c:v>
                </c:pt>
                <c:pt idx="11">
                  <c:v>-8.5749999999999993</c:v>
                </c:pt>
                <c:pt idx="12">
                  <c:v>-8.5749999999999993</c:v>
                </c:pt>
                <c:pt idx="13">
                  <c:v>-11.48</c:v>
                </c:pt>
                <c:pt idx="14">
                  <c:v>-11.48</c:v>
                </c:pt>
                <c:pt idx="15">
                  <c:v>-15.112</c:v>
                </c:pt>
                <c:pt idx="16">
                  <c:v>-15.112</c:v>
                </c:pt>
                <c:pt idx="17">
                  <c:v>-19.652000000000001</c:v>
                </c:pt>
                <c:pt idx="18">
                  <c:v>-19.652000000000001</c:v>
                </c:pt>
                <c:pt idx="19">
                  <c:v>-25.327000000000002</c:v>
                </c:pt>
                <c:pt idx="20">
                  <c:v>-25.327000000000002</c:v>
                </c:pt>
                <c:pt idx="21">
                  <c:v>-32.42</c:v>
                </c:pt>
                <c:pt idx="22">
                  <c:v>-32.42</c:v>
                </c:pt>
                <c:pt idx="23">
                  <c:v>-41.286999999999999</c:v>
                </c:pt>
                <c:pt idx="24">
                  <c:v>-41.286999999999999</c:v>
                </c:pt>
                <c:pt idx="25">
                  <c:v>-52.37</c:v>
                </c:pt>
                <c:pt idx="26">
                  <c:v>-52.37</c:v>
                </c:pt>
                <c:pt idx="27">
                  <c:v>-66.224000000000004</c:v>
                </c:pt>
              </c:numCache>
            </c:numRef>
          </c:yVal>
          <c:smooth val="0"/>
          <c:extLst>
            <c:ext xmlns:c16="http://schemas.microsoft.com/office/drawing/2014/chart" uri="{C3380CC4-5D6E-409C-BE32-E72D297353CC}">
              <c16:uniqueId val="{00000001-5386-4D34-8F52-6A5F9CB775CE}"/>
            </c:ext>
          </c:extLst>
        </c:ser>
        <c:ser>
          <c:idx val="2"/>
          <c:order val="2"/>
          <c:tx>
            <c:strRef>
              <c:f>Sheet1!$I$1</c:f>
              <c:strCache>
                <c:ptCount val="1"/>
                <c:pt idx="0">
                  <c:v>Site 3</c:v>
                </c:pt>
              </c:strCache>
            </c:strRef>
          </c:tx>
          <c:spPr>
            <a:ln w="19050" cap="rnd">
              <a:solidFill>
                <a:schemeClr val="accent6"/>
              </a:solidFill>
              <a:round/>
            </a:ln>
            <a:effectLst/>
          </c:spPr>
          <c:marker>
            <c:symbol val="circle"/>
            <c:size val="5"/>
            <c:spPr>
              <a:solidFill>
                <a:schemeClr val="accent6"/>
              </a:solidFill>
              <a:ln w="9525">
                <a:noFill/>
              </a:ln>
              <a:effectLst/>
            </c:spPr>
          </c:marker>
          <c:xVal>
            <c:numRef>
              <c:f>Sheet1!$J$4:$J$31</c:f>
              <c:numCache>
                <c:formatCode>General</c:formatCode>
                <c:ptCount val="28"/>
                <c:pt idx="0">
                  <c:v>159.69200000000001</c:v>
                </c:pt>
                <c:pt idx="1">
                  <c:v>159.69200000000001</c:v>
                </c:pt>
                <c:pt idx="2">
                  <c:v>155.88200000000001</c:v>
                </c:pt>
                <c:pt idx="3">
                  <c:v>155.88200000000001</c:v>
                </c:pt>
                <c:pt idx="4">
                  <c:v>157.62700000000001</c:v>
                </c:pt>
                <c:pt idx="5">
                  <c:v>157.62700000000001</c:v>
                </c:pt>
                <c:pt idx="6">
                  <c:v>152.60599999999999</c:v>
                </c:pt>
                <c:pt idx="7">
                  <c:v>152.60599999999999</c:v>
                </c:pt>
                <c:pt idx="8">
                  <c:v>140.03399999999999</c:v>
                </c:pt>
                <c:pt idx="9">
                  <c:v>140.03399999999999</c:v>
                </c:pt>
                <c:pt idx="10">
                  <c:v>155.58500000000001</c:v>
                </c:pt>
                <c:pt idx="11">
                  <c:v>155.58500000000001</c:v>
                </c:pt>
                <c:pt idx="12">
                  <c:v>210.21</c:v>
                </c:pt>
                <c:pt idx="13">
                  <c:v>210.21</c:v>
                </c:pt>
                <c:pt idx="14">
                  <c:v>245.39</c:v>
                </c:pt>
                <c:pt idx="15">
                  <c:v>245.39</c:v>
                </c:pt>
                <c:pt idx="16">
                  <c:v>226.85900000000001</c:v>
                </c:pt>
                <c:pt idx="17">
                  <c:v>226.85900000000001</c:v>
                </c:pt>
                <c:pt idx="18">
                  <c:v>227.39699999999999</c:v>
                </c:pt>
                <c:pt idx="19">
                  <c:v>227.39699999999999</c:v>
                </c:pt>
                <c:pt idx="20">
                  <c:v>334.96899999999999</c:v>
                </c:pt>
                <c:pt idx="21">
                  <c:v>334.96899999999999</c:v>
                </c:pt>
                <c:pt idx="22">
                  <c:v>424.91699999999997</c:v>
                </c:pt>
                <c:pt idx="23">
                  <c:v>424.91699999999997</c:v>
                </c:pt>
                <c:pt idx="24">
                  <c:v>429.31299999999999</c:v>
                </c:pt>
                <c:pt idx="25">
                  <c:v>429.31299999999999</c:v>
                </c:pt>
                <c:pt idx="26">
                  <c:v>388.64100000000002</c:v>
                </c:pt>
                <c:pt idx="27">
                  <c:v>388.64100000000002</c:v>
                </c:pt>
              </c:numCache>
            </c:numRef>
          </c:xVal>
          <c:yVal>
            <c:numRef>
              <c:f>Sheet1!$I$4:$I$31</c:f>
              <c:numCache>
                <c:formatCode>General</c:formatCode>
                <c:ptCount val="28"/>
                <c:pt idx="0">
                  <c:v>0</c:v>
                </c:pt>
                <c:pt idx="1">
                  <c:v>-0.64600000000000002</c:v>
                </c:pt>
                <c:pt idx="2">
                  <c:v>-0.64600000000000002</c:v>
                </c:pt>
                <c:pt idx="3">
                  <c:v>-1.454</c:v>
                </c:pt>
                <c:pt idx="4">
                  <c:v>-1.454</c:v>
                </c:pt>
                <c:pt idx="5">
                  <c:v>-2.464</c:v>
                </c:pt>
                <c:pt idx="6">
                  <c:v>-2.464</c:v>
                </c:pt>
                <c:pt idx="7">
                  <c:v>-3.726</c:v>
                </c:pt>
                <c:pt idx="8">
                  <c:v>-3.726</c:v>
                </c:pt>
                <c:pt idx="9">
                  <c:v>-5.3040000000000003</c:v>
                </c:pt>
                <c:pt idx="10">
                  <c:v>-5.3040000000000003</c:v>
                </c:pt>
                <c:pt idx="11">
                  <c:v>-7.2759999999999998</c:v>
                </c:pt>
                <c:pt idx="12">
                  <c:v>-7.2759999999999998</c:v>
                </c:pt>
                <c:pt idx="13">
                  <c:v>-9.7409999999999997</c:v>
                </c:pt>
                <c:pt idx="14">
                  <c:v>-9.7409999999999997</c:v>
                </c:pt>
                <c:pt idx="15">
                  <c:v>-12.823</c:v>
                </c:pt>
                <c:pt idx="16">
                  <c:v>-12.823</c:v>
                </c:pt>
                <c:pt idx="17">
                  <c:v>-16.675000000000001</c:v>
                </c:pt>
                <c:pt idx="18">
                  <c:v>-16.675000000000001</c:v>
                </c:pt>
                <c:pt idx="19">
                  <c:v>-21.49</c:v>
                </c:pt>
                <c:pt idx="20">
                  <c:v>-21.49</c:v>
                </c:pt>
                <c:pt idx="21">
                  <c:v>-27.509</c:v>
                </c:pt>
                <c:pt idx="22">
                  <c:v>-27.509</c:v>
                </c:pt>
                <c:pt idx="23">
                  <c:v>-35.031999999999996</c:v>
                </c:pt>
                <c:pt idx="24">
                  <c:v>-35.031999999999996</c:v>
                </c:pt>
                <c:pt idx="25">
                  <c:v>-44.436</c:v>
                </c:pt>
                <c:pt idx="26">
                  <c:v>-44.436</c:v>
                </c:pt>
                <c:pt idx="27">
                  <c:v>-56.191000000000003</c:v>
                </c:pt>
              </c:numCache>
            </c:numRef>
          </c:yVal>
          <c:smooth val="0"/>
          <c:extLst>
            <c:ext xmlns:c16="http://schemas.microsoft.com/office/drawing/2014/chart" uri="{C3380CC4-5D6E-409C-BE32-E72D297353CC}">
              <c16:uniqueId val="{00000002-5386-4D34-8F52-6A5F9CB775CE}"/>
            </c:ext>
          </c:extLst>
        </c:ser>
        <c:ser>
          <c:idx val="3"/>
          <c:order val="3"/>
          <c:tx>
            <c:strRef>
              <c:f>Sheet1!$M$1</c:f>
              <c:strCache>
                <c:ptCount val="1"/>
                <c:pt idx="0">
                  <c:v>Site 4</c:v>
                </c:pt>
              </c:strCache>
            </c:strRef>
          </c:tx>
          <c:spPr>
            <a:ln w="19050" cap="rnd">
              <a:solidFill>
                <a:schemeClr val="accent4">
                  <a:lumMod val="60000"/>
                  <a:lumOff val="40000"/>
                </a:schemeClr>
              </a:solidFill>
              <a:round/>
            </a:ln>
            <a:effectLst/>
          </c:spPr>
          <c:marker>
            <c:symbol val="circle"/>
            <c:size val="5"/>
            <c:spPr>
              <a:solidFill>
                <a:schemeClr val="accent4">
                  <a:lumMod val="60000"/>
                  <a:lumOff val="40000"/>
                </a:schemeClr>
              </a:solidFill>
              <a:ln w="9525">
                <a:noFill/>
              </a:ln>
              <a:effectLst/>
            </c:spPr>
          </c:marker>
          <c:xVal>
            <c:numRef>
              <c:f>Sheet1!$N$4:$N$31</c:f>
              <c:numCache>
                <c:formatCode>General</c:formatCode>
                <c:ptCount val="28"/>
                <c:pt idx="0">
                  <c:v>165.82900000000001</c:v>
                </c:pt>
                <c:pt idx="1">
                  <c:v>165.82900000000001</c:v>
                </c:pt>
                <c:pt idx="2">
                  <c:v>156.26599999999999</c:v>
                </c:pt>
                <c:pt idx="3">
                  <c:v>156.26599999999999</c:v>
                </c:pt>
                <c:pt idx="4">
                  <c:v>156.684</c:v>
                </c:pt>
                <c:pt idx="5">
                  <c:v>156.684</c:v>
                </c:pt>
                <c:pt idx="6">
                  <c:v>178.78899999999999</c:v>
                </c:pt>
                <c:pt idx="7">
                  <c:v>178.78899999999999</c:v>
                </c:pt>
                <c:pt idx="8">
                  <c:v>192.79599999999999</c:v>
                </c:pt>
                <c:pt idx="9">
                  <c:v>192.79599999999999</c:v>
                </c:pt>
                <c:pt idx="10">
                  <c:v>176.458</c:v>
                </c:pt>
                <c:pt idx="11">
                  <c:v>176.458</c:v>
                </c:pt>
                <c:pt idx="12">
                  <c:v>179.654</c:v>
                </c:pt>
                <c:pt idx="13">
                  <c:v>179.654</c:v>
                </c:pt>
                <c:pt idx="14">
                  <c:v>263.36599999999999</c:v>
                </c:pt>
                <c:pt idx="15">
                  <c:v>263.36599999999999</c:v>
                </c:pt>
                <c:pt idx="16">
                  <c:v>286.971</c:v>
                </c:pt>
                <c:pt idx="17">
                  <c:v>286.971</c:v>
                </c:pt>
                <c:pt idx="18">
                  <c:v>210.285</c:v>
                </c:pt>
                <c:pt idx="19">
                  <c:v>210.285</c:v>
                </c:pt>
                <c:pt idx="20">
                  <c:v>208.756</c:v>
                </c:pt>
                <c:pt idx="21">
                  <c:v>208.756</c:v>
                </c:pt>
                <c:pt idx="22">
                  <c:v>409.46699999999998</c:v>
                </c:pt>
                <c:pt idx="23">
                  <c:v>409.46699999999998</c:v>
                </c:pt>
                <c:pt idx="24">
                  <c:v>479.27300000000002</c:v>
                </c:pt>
                <c:pt idx="25">
                  <c:v>479.27300000000002</c:v>
                </c:pt>
                <c:pt idx="26">
                  <c:v>313.81200000000001</c:v>
                </c:pt>
                <c:pt idx="27">
                  <c:v>313.81200000000001</c:v>
                </c:pt>
              </c:numCache>
            </c:numRef>
          </c:xVal>
          <c:yVal>
            <c:numRef>
              <c:f>Sheet1!$M$4:$M$31</c:f>
              <c:numCache>
                <c:formatCode>General</c:formatCode>
                <c:ptCount val="28"/>
                <c:pt idx="0">
                  <c:v>0</c:v>
                </c:pt>
                <c:pt idx="1">
                  <c:v>-0.61899999999999999</c:v>
                </c:pt>
                <c:pt idx="2">
                  <c:v>-0.61899999999999999</c:v>
                </c:pt>
                <c:pt idx="3">
                  <c:v>-1.393</c:v>
                </c:pt>
                <c:pt idx="4">
                  <c:v>-1.393</c:v>
                </c:pt>
                <c:pt idx="5">
                  <c:v>-2.3610000000000002</c:v>
                </c:pt>
                <c:pt idx="6">
                  <c:v>-2.3610000000000002</c:v>
                </c:pt>
                <c:pt idx="7">
                  <c:v>-3.5710000000000002</c:v>
                </c:pt>
                <c:pt idx="8">
                  <c:v>-3.5710000000000002</c:v>
                </c:pt>
                <c:pt idx="9">
                  <c:v>-5.0830000000000002</c:v>
                </c:pt>
                <c:pt idx="10">
                  <c:v>-5.0830000000000002</c:v>
                </c:pt>
                <c:pt idx="11">
                  <c:v>-6.9729999999999999</c:v>
                </c:pt>
                <c:pt idx="12">
                  <c:v>-6.9729999999999999</c:v>
                </c:pt>
                <c:pt idx="13">
                  <c:v>-9.3350000000000009</c:v>
                </c:pt>
                <c:pt idx="14">
                  <c:v>-9.3350000000000009</c:v>
                </c:pt>
                <c:pt idx="15">
                  <c:v>-12.288</c:v>
                </c:pt>
                <c:pt idx="16">
                  <c:v>-12.288</c:v>
                </c:pt>
                <c:pt idx="17">
                  <c:v>-15.978999999999999</c:v>
                </c:pt>
                <c:pt idx="18">
                  <c:v>-15.978999999999999</c:v>
                </c:pt>
                <c:pt idx="19">
                  <c:v>-20.593</c:v>
                </c:pt>
                <c:pt idx="20">
                  <c:v>-20.593</c:v>
                </c:pt>
                <c:pt idx="21">
                  <c:v>-26.36</c:v>
                </c:pt>
                <c:pt idx="22">
                  <c:v>-26.36</c:v>
                </c:pt>
                <c:pt idx="23">
                  <c:v>-33.569000000000003</c:v>
                </c:pt>
                <c:pt idx="24">
                  <c:v>-33.569000000000003</c:v>
                </c:pt>
                <c:pt idx="25">
                  <c:v>-42.581000000000003</c:v>
                </c:pt>
                <c:pt idx="26">
                  <c:v>-42.581000000000003</c:v>
                </c:pt>
                <c:pt idx="27">
                  <c:v>-53.845999999999997</c:v>
                </c:pt>
              </c:numCache>
            </c:numRef>
          </c:yVal>
          <c:smooth val="0"/>
          <c:extLst>
            <c:ext xmlns:c16="http://schemas.microsoft.com/office/drawing/2014/chart" uri="{C3380CC4-5D6E-409C-BE32-E72D297353CC}">
              <c16:uniqueId val="{00000003-5386-4D34-8F52-6A5F9CB775CE}"/>
            </c:ext>
          </c:extLst>
        </c:ser>
        <c:ser>
          <c:idx val="4"/>
          <c:order val="4"/>
          <c:tx>
            <c:strRef>
              <c:f>Sheet1!$Y$1</c:f>
              <c:strCache>
                <c:ptCount val="1"/>
                <c:pt idx="0">
                  <c:v>Site 7</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Sheet1!$Z$4:$Z$22</c:f>
              <c:numCache>
                <c:formatCode>General</c:formatCode>
                <c:ptCount val="19"/>
                <c:pt idx="0">
                  <c:v>265.93299999999999</c:v>
                </c:pt>
                <c:pt idx="1">
                  <c:v>265.93299999999999</c:v>
                </c:pt>
                <c:pt idx="2">
                  <c:v>210.47200000000001</c:v>
                </c:pt>
                <c:pt idx="3">
                  <c:v>210.47200000000001</c:v>
                </c:pt>
                <c:pt idx="4">
                  <c:v>174.667</c:v>
                </c:pt>
                <c:pt idx="5">
                  <c:v>174.667</c:v>
                </c:pt>
                <c:pt idx="6">
                  <c:v>916.79899999999998</c:v>
                </c:pt>
                <c:pt idx="7">
                  <c:v>916.79899999999998</c:v>
                </c:pt>
                <c:pt idx="8">
                  <c:v>299.291</c:v>
                </c:pt>
                <c:pt idx="9">
                  <c:v>299.291</c:v>
                </c:pt>
                <c:pt idx="10">
                  <c:v>699.15099999999995</c:v>
                </c:pt>
                <c:pt idx="11">
                  <c:v>699.15099999999995</c:v>
                </c:pt>
                <c:pt idx="12">
                  <c:v>722.21799999999996</c:v>
                </c:pt>
                <c:pt idx="13">
                  <c:v>722.21799999999996</c:v>
                </c:pt>
                <c:pt idx="14">
                  <c:v>721.01400000000001</c:v>
                </c:pt>
                <c:pt idx="15">
                  <c:v>721.01400000000001</c:v>
                </c:pt>
                <c:pt idx="16">
                  <c:v>960.51199999999994</c:v>
                </c:pt>
                <c:pt idx="17">
                  <c:v>960.51199999999994</c:v>
                </c:pt>
                <c:pt idx="18">
                  <c:v>1742.2819999999999</c:v>
                </c:pt>
              </c:numCache>
            </c:numRef>
          </c:xVal>
          <c:yVal>
            <c:numRef>
              <c:f>Sheet1!$Y$4:$Y$22</c:f>
              <c:numCache>
                <c:formatCode>General</c:formatCode>
                <c:ptCount val="19"/>
                <c:pt idx="0">
                  <c:v>0</c:v>
                </c:pt>
                <c:pt idx="1">
                  <c:v>-3.4510000000000001</c:v>
                </c:pt>
                <c:pt idx="2">
                  <c:v>-3.4510000000000001</c:v>
                </c:pt>
                <c:pt idx="3">
                  <c:v>-7.7649999999999997</c:v>
                </c:pt>
                <c:pt idx="4">
                  <c:v>-7.7649999999999997</c:v>
                </c:pt>
                <c:pt idx="5">
                  <c:v>-13.157</c:v>
                </c:pt>
                <c:pt idx="6">
                  <c:v>-13.157</c:v>
                </c:pt>
                <c:pt idx="7">
                  <c:v>-19.896999999999998</c:v>
                </c:pt>
                <c:pt idx="8">
                  <c:v>-19.896999999999998</c:v>
                </c:pt>
                <c:pt idx="9">
                  <c:v>-28.321999999999999</c:v>
                </c:pt>
                <c:pt idx="10">
                  <c:v>-28.321999999999999</c:v>
                </c:pt>
                <c:pt idx="11">
                  <c:v>-38.853999999999999</c:v>
                </c:pt>
                <c:pt idx="12">
                  <c:v>-38.853999999999999</c:v>
                </c:pt>
                <c:pt idx="13">
                  <c:v>-52.018000000000001</c:v>
                </c:pt>
                <c:pt idx="14">
                  <c:v>-52.018000000000001</c:v>
                </c:pt>
                <c:pt idx="15">
                  <c:v>-68.472999999999999</c:v>
                </c:pt>
                <c:pt idx="16">
                  <c:v>-68.472999999999999</c:v>
                </c:pt>
                <c:pt idx="17">
                  <c:v>-89.042000000000002</c:v>
                </c:pt>
                <c:pt idx="18">
                  <c:v>-89.042000000000002</c:v>
                </c:pt>
              </c:numCache>
            </c:numRef>
          </c:yVal>
          <c:smooth val="0"/>
          <c:extLst>
            <c:ext xmlns:c16="http://schemas.microsoft.com/office/drawing/2014/chart" uri="{C3380CC4-5D6E-409C-BE32-E72D297353CC}">
              <c16:uniqueId val="{00000004-5386-4D34-8F52-6A5F9CB775CE}"/>
            </c:ext>
          </c:extLst>
        </c:ser>
        <c:ser>
          <c:idx val="5"/>
          <c:order val="5"/>
          <c:tx>
            <c:strRef>
              <c:f>Sheet1!$AC$1</c:f>
              <c:strCache>
                <c:ptCount val="1"/>
                <c:pt idx="0">
                  <c:v>Site 8</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Sheet1!$AD$4:$AD$22</c:f>
              <c:numCache>
                <c:formatCode>General</c:formatCode>
                <c:ptCount val="19"/>
                <c:pt idx="0">
                  <c:v>161.31</c:v>
                </c:pt>
                <c:pt idx="1">
                  <c:v>161.31</c:v>
                </c:pt>
                <c:pt idx="2">
                  <c:v>214.08099999999999</c:v>
                </c:pt>
                <c:pt idx="3">
                  <c:v>214.08099999999999</c:v>
                </c:pt>
                <c:pt idx="4">
                  <c:v>203.33600000000001</c:v>
                </c:pt>
                <c:pt idx="5">
                  <c:v>203.33600000000001</c:v>
                </c:pt>
                <c:pt idx="6">
                  <c:v>289.40100000000001</c:v>
                </c:pt>
                <c:pt idx="7">
                  <c:v>289.40100000000001</c:v>
                </c:pt>
                <c:pt idx="8">
                  <c:v>197.65899999999999</c:v>
                </c:pt>
                <c:pt idx="9">
                  <c:v>197.65899999999999</c:v>
                </c:pt>
                <c:pt idx="10">
                  <c:v>424.173</c:v>
                </c:pt>
                <c:pt idx="11">
                  <c:v>424.173</c:v>
                </c:pt>
                <c:pt idx="12">
                  <c:v>480.35700000000003</c:v>
                </c:pt>
                <c:pt idx="13">
                  <c:v>480.35700000000003</c:v>
                </c:pt>
                <c:pt idx="14">
                  <c:v>412.73700000000002</c:v>
                </c:pt>
                <c:pt idx="15">
                  <c:v>412.73700000000002</c:v>
                </c:pt>
                <c:pt idx="16">
                  <c:v>439.46699999999998</c:v>
                </c:pt>
                <c:pt idx="17">
                  <c:v>439.46699999999998</c:v>
                </c:pt>
                <c:pt idx="18">
                  <c:v>654.48699999999997</c:v>
                </c:pt>
              </c:numCache>
            </c:numRef>
          </c:xVal>
          <c:yVal>
            <c:numRef>
              <c:f>Sheet1!$AC$4:$AC$22</c:f>
              <c:numCache>
                <c:formatCode>General</c:formatCode>
                <c:ptCount val="19"/>
                <c:pt idx="0">
                  <c:v>0</c:v>
                </c:pt>
                <c:pt idx="1">
                  <c:v>-3.1110000000000002</c:v>
                </c:pt>
                <c:pt idx="2">
                  <c:v>-3.1110000000000002</c:v>
                </c:pt>
                <c:pt idx="3">
                  <c:v>-6.9989999999999997</c:v>
                </c:pt>
                <c:pt idx="4">
                  <c:v>-6.9989999999999997</c:v>
                </c:pt>
                <c:pt idx="5">
                  <c:v>-11.86</c:v>
                </c:pt>
                <c:pt idx="6">
                  <c:v>-11.86</c:v>
                </c:pt>
                <c:pt idx="7">
                  <c:v>-17.936</c:v>
                </c:pt>
                <c:pt idx="8">
                  <c:v>-17.936</c:v>
                </c:pt>
                <c:pt idx="9">
                  <c:v>-25.530999999999999</c:v>
                </c:pt>
                <c:pt idx="10">
                  <c:v>-25.530999999999999</c:v>
                </c:pt>
                <c:pt idx="11">
                  <c:v>-35.024000000000001</c:v>
                </c:pt>
                <c:pt idx="12">
                  <c:v>-35.024000000000001</c:v>
                </c:pt>
                <c:pt idx="13">
                  <c:v>-46.89</c:v>
                </c:pt>
                <c:pt idx="14">
                  <c:v>-46.89</c:v>
                </c:pt>
                <c:pt idx="15">
                  <c:v>-61.722999999999999</c:v>
                </c:pt>
                <c:pt idx="16">
                  <c:v>-61.722999999999999</c:v>
                </c:pt>
                <c:pt idx="17">
                  <c:v>-80.263999999999996</c:v>
                </c:pt>
                <c:pt idx="18">
                  <c:v>-80.263999999999996</c:v>
                </c:pt>
              </c:numCache>
            </c:numRef>
          </c:yVal>
          <c:smooth val="0"/>
          <c:extLst>
            <c:ext xmlns:c16="http://schemas.microsoft.com/office/drawing/2014/chart" uri="{C3380CC4-5D6E-409C-BE32-E72D297353CC}">
              <c16:uniqueId val="{00000005-5386-4D34-8F52-6A5F9CB775CE}"/>
            </c:ext>
          </c:extLst>
        </c:ser>
        <c:ser>
          <c:idx val="6"/>
          <c:order val="6"/>
          <c:tx>
            <c:strRef>
              <c:f>Sheet1!$AO$1</c:f>
              <c:strCache>
                <c:ptCount val="1"/>
                <c:pt idx="0">
                  <c:v>Site 11</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Sheet1!$AP$4:$AP$22</c:f>
              <c:numCache>
                <c:formatCode>General</c:formatCode>
                <c:ptCount val="19"/>
                <c:pt idx="0">
                  <c:v>176.774</c:v>
                </c:pt>
                <c:pt idx="1">
                  <c:v>176.774</c:v>
                </c:pt>
                <c:pt idx="2">
                  <c:v>182.64500000000001</c:v>
                </c:pt>
                <c:pt idx="3">
                  <c:v>182.64500000000001</c:v>
                </c:pt>
                <c:pt idx="4">
                  <c:v>214.25700000000001</c:v>
                </c:pt>
                <c:pt idx="5">
                  <c:v>214.25700000000001</c:v>
                </c:pt>
                <c:pt idx="6">
                  <c:v>238.673</c:v>
                </c:pt>
                <c:pt idx="7">
                  <c:v>238.673</c:v>
                </c:pt>
                <c:pt idx="8">
                  <c:v>212.66800000000001</c:v>
                </c:pt>
                <c:pt idx="9">
                  <c:v>212.66800000000001</c:v>
                </c:pt>
                <c:pt idx="10">
                  <c:v>427.33199999999999</c:v>
                </c:pt>
                <c:pt idx="11">
                  <c:v>427.33199999999999</c:v>
                </c:pt>
                <c:pt idx="12">
                  <c:v>425.17500000000001</c:v>
                </c:pt>
                <c:pt idx="13">
                  <c:v>425.17500000000001</c:v>
                </c:pt>
                <c:pt idx="14">
                  <c:v>413.59300000000002</c:v>
                </c:pt>
                <c:pt idx="15">
                  <c:v>413.59300000000002</c:v>
                </c:pt>
                <c:pt idx="16">
                  <c:v>465.87700000000001</c:v>
                </c:pt>
                <c:pt idx="17">
                  <c:v>465.87700000000001</c:v>
                </c:pt>
                <c:pt idx="18">
                  <c:v>643.09400000000005</c:v>
                </c:pt>
              </c:numCache>
            </c:numRef>
          </c:xVal>
          <c:yVal>
            <c:numRef>
              <c:f>Sheet1!$AO$4:$AO$22</c:f>
              <c:numCache>
                <c:formatCode>General</c:formatCode>
                <c:ptCount val="19"/>
                <c:pt idx="0">
                  <c:v>0</c:v>
                </c:pt>
                <c:pt idx="1">
                  <c:v>-3.0270000000000001</c:v>
                </c:pt>
                <c:pt idx="2">
                  <c:v>-3.0270000000000001</c:v>
                </c:pt>
                <c:pt idx="3">
                  <c:v>-6.8109999999999999</c:v>
                </c:pt>
                <c:pt idx="4">
                  <c:v>-6.8109999999999999</c:v>
                </c:pt>
                <c:pt idx="5">
                  <c:v>-11.541</c:v>
                </c:pt>
                <c:pt idx="6">
                  <c:v>-11.541</c:v>
                </c:pt>
                <c:pt idx="7">
                  <c:v>-17.454000000000001</c:v>
                </c:pt>
                <c:pt idx="8">
                  <c:v>-17.454000000000001</c:v>
                </c:pt>
                <c:pt idx="9">
                  <c:v>-24.844999999999999</c:v>
                </c:pt>
                <c:pt idx="10">
                  <c:v>-24.844999999999999</c:v>
                </c:pt>
                <c:pt idx="11">
                  <c:v>-34.084000000000003</c:v>
                </c:pt>
                <c:pt idx="12">
                  <c:v>-34.084000000000003</c:v>
                </c:pt>
                <c:pt idx="13">
                  <c:v>-45.631999999999998</c:v>
                </c:pt>
                <c:pt idx="14">
                  <c:v>-45.631999999999998</c:v>
                </c:pt>
                <c:pt idx="15">
                  <c:v>-60.067</c:v>
                </c:pt>
                <c:pt idx="16">
                  <c:v>-60.067</c:v>
                </c:pt>
                <c:pt idx="17">
                  <c:v>-78.111000000000004</c:v>
                </c:pt>
                <c:pt idx="18">
                  <c:v>-78.111000000000004</c:v>
                </c:pt>
              </c:numCache>
            </c:numRef>
          </c:yVal>
          <c:smooth val="0"/>
          <c:extLst>
            <c:ext xmlns:c16="http://schemas.microsoft.com/office/drawing/2014/chart" uri="{C3380CC4-5D6E-409C-BE32-E72D297353CC}">
              <c16:uniqueId val="{00000006-5386-4D34-8F52-6A5F9CB775CE}"/>
            </c:ext>
          </c:extLst>
        </c:ser>
        <c:ser>
          <c:idx val="7"/>
          <c:order val="7"/>
          <c:tx>
            <c:strRef>
              <c:f>Sheet1!$AS$1</c:f>
              <c:strCache>
                <c:ptCount val="1"/>
                <c:pt idx="0">
                  <c:v>Site 12</c:v>
                </c:pt>
              </c:strCache>
            </c:strRef>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f>Sheet1!$AT$4:$AT$22</c:f>
              <c:numCache>
                <c:formatCode>General</c:formatCode>
                <c:ptCount val="19"/>
                <c:pt idx="0">
                  <c:v>160.815</c:v>
                </c:pt>
                <c:pt idx="1">
                  <c:v>160.815</c:v>
                </c:pt>
                <c:pt idx="2">
                  <c:v>250.91800000000001</c:v>
                </c:pt>
                <c:pt idx="3">
                  <c:v>250.91800000000001</c:v>
                </c:pt>
                <c:pt idx="4">
                  <c:v>175.21199999999999</c:v>
                </c:pt>
                <c:pt idx="5">
                  <c:v>175.21199999999999</c:v>
                </c:pt>
                <c:pt idx="6">
                  <c:v>411.93599999999998</c:v>
                </c:pt>
                <c:pt idx="7">
                  <c:v>411.93599999999998</c:v>
                </c:pt>
                <c:pt idx="8">
                  <c:v>230.05</c:v>
                </c:pt>
                <c:pt idx="9">
                  <c:v>230.05</c:v>
                </c:pt>
                <c:pt idx="10">
                  <c:v>290.23099999999999</c:v>
                </c:pt>
                <c:pt idx="11">
                  <c:v>290.23099999999999</c:v>
                </c:pt>
                <c:pt idx="12">
                  <c:v>448.90699999999998</c:v>
                </c:pt>
                <c:pt idx="13">
                  <c:v>448.90699999999998</c:v>
                </c:pt>
                <c:pt idx="14">
                  <c:v>397.22399999999999</c:v>
                </c:pt>
                <c:pt idx="15">
                  <c:v>397.22399999999999</c:v>
                </c:pt>
                <c:pt idx="16">
                  <c:v>379.45</c:v>
                </c:pt>
                <c:pt idx="17">
                  <c:v>379.45</c:v>
                </c:pt>
                <c:pt idx="18">
                  <c:v>487.68200000000002</c:v>
                </c:pt>
              </c:numCache>
            </c:numRef>
          </c:xVal>
          <c:yVal>
            <c:numRef>
              <c:f>Sheet1!$AS$4:$AS$22</c:f>
              <c:numCache>
                <c:formatCode>General</c:formatCode>
                <c:ptCount val="19"/>
                <c:pt idx="0">
                  <c:v>0</c:v>
                </c:pt>
                <c:pt idx="1">
                  <c:v>-3.0150000000000001</c:v>
                </c:pt>
                <c:pt idx="2">
                  <c:v>-3.0150000000000001</c:v>
                </c:pt>
                <c:pt idx="3">
                  <c:v>-6.7839999999999998</c:v>
                </c:pt>
                <c:pt idx="4">
                  <c:v>-6.7839999999999998</c:v>
                </c:pt>
                <c:pt idx="5">
                  <c:v>-11.494999999999999</c:v>
                </c:pt>
                <c:pt idx="6">
                  <c:v>-11.494999999999999</c:v>
                </c:pt>
                <c:pt idx="7">
                  <c:v>-17.384</c:v>
                </c:pt>
                <c:pt idx="8">
                  <c:v>-17.384</c:v>
                </c:pt>
                <c:pt idx="9">
                  <c:v>-24.745000000000001</c:v>
                </c:pt>
                <c:pt idx="10">
                  <c:v>-24.745000000000001</c:v>
                </c:pt>
                <c:pt idx="11">
                  <c:v>-33.945999999999998</c:v>
                </c:pt>
                <c:pt idx="12">
                  <c:v>-33.945999999999998</c:v>
                </c:pt>
                <c:pt idx="13">
                  <c:v>-45.447000000000003</c:v>
                </c:pt>
                <c:pt idx="14">
                  <c:v>-45.447000000000003</c:v>
                </c:pt>
                <c:pt idx="15">
                  <c:v>-59.823999999999998</c:v>
                </c:pt>
                <c:pt idx="16">
                  <c:v>-59.823999999999998</c:v>
                </c:pt>
                <c:pt idx="17">
                  <c:v>-77.795000000000002</c:v>
                </c:pt>
                <c:pt idx="18">
                  <c:v>-77.795000000000002</c:v>
                </c:pt>
              </c:numCache>
            </c:numRef>
          </c:yVal>
          <c:smooth val="0"/>
          <c:extLst>
            <c:ext xmlns:c16="http://schemas.microsoft.com/office/drawing/2014/chart" uri="{C3380CC4-5D6E-409C-BE32-E72D297353CC}">
              <c16:uniqueId val="{00000007-5386-4D34-8F52-6A5F9CB775CE}"/>
            </c:ext>
          </c:extLst>
        </c:ser>
        <c:ser>
          <c:idx val="8"/>
          <c:order val="8"/>
          <c:tx>
            <c:strRef>
              <c:f>Sheet1!$AK$1</c:f>
              <c:strCache>
                <c:ptCount val="1"/>
                <c:pt idx="0">
                  <c:v>Site 10</c:v>
                </c:pt>
              </c:strCache>
            </c:strRef>
          </c:tx>
          <c:spPr>
            <a:ln w="19050"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xVal>
            <c:numRef>
              <c:f>Sheet1!$AL$4:$AL$23</c:f>
              <c:numCache>
                <c:formatCode>General</c:formatCode>
                <c:ptCount val="20"/>
                <c:pt idx="0">
                  <c:v>226.63300000000001</c:v>
                </c:pt>
                <c:pt idx="1">
                  <c:v>226.63300000000001</c:v>
                </c:pt>
                <c:pt idx="2">
                  <c:v>195.238</c:v>
                </c:pt>
                <c:pt idx="3">
                  <c:v>195.238</c:v>
                </c:pt>
                <c:pt idx="4">
                  <c:v>234.68899999999999</c:v>
                </c:pt>
                <c:pt idx="5">
                  <c:v>234.68899999999999</c:v>
                </c:pt>
                <c:pt idx="6">
                  <c:v>293.26799999999997</c:v>
                </c:pt>
                <c:pt idx="7">
                  <c:v>293.26799999999997</c:v>
                </c:pt>
                <c:pt idx="8">
                  <c:v>262.012</c:v>
                </c:pt>
                <c:pt idx="9">
                  <c:v>262.012</c:v>
                </c:pt>
                <c:pt idx="10">
                  <c:v>163.55600000000001</c:v>
                </c:pt>
                <c:pt idx="11">
                  <c:v>163.55600000000001</c:v>
                </c:pt>
                <c:pt idx="12">
                  <c:v>247.714</c:v>
                </c:pt>
                <c:pt idx="13">
                  <c:v>247.714</c:v>
                </c:pt>
                <c:pt idx="14">
                  <c:v>394.685</c:v>
                </c:pt>
                <c:pt idx="15">
                  <c:v>394.685</c:v>
                </c:pt>
                <c:pt idx="16">
                  <c:v>375.33600000000001</c:v>
                </c:pt>
                <c:pt idx="17">
                  <c:v>375.33600000000001</c:v>
                </c:pt>
                <c:pt idx="18">
                  <c:v>358.93799999999999</c:v>
                </c:pt>
                <c:pt idx="19">
                  <c:v>358.93799999999999</c:v>
                </c:pt>
              </c:numCache>
            </c:numRef>
          </c:xVal>
          <c:yVal>
            <c:numRef>
              <c:f>Sheet1!$AK$4:$AK$23</c:f>
              <c:numCache>
                <c:formatCode>General</c:formatCode>
                <c:ptCount val="20"/>
                <c:pt idx="0">
                  <c:v>0</c:v>
                </c:pt>
                <c:pt idx="1">
                  <c:v>-0.93500000000000005</c:v>
                </c:pt>
                <c:pt idx="2">
                  <c:v>-0.93500000000000005</c:v>
                </c:pt>
                <c:pt idx="3">
                  <c:v>-2.1040000000000001</c:v>
                </c:pt>
                <c:pt idx="4">
                  <c:v>-2.1040000000000001</c:v>
                </c:pt>
                <c:pt idx="5">
                  <c:v>-3.5649999999999999</c:v>
                </c:pt>
                <c:pt idx="6">
                  <c:v>-3.5649999999999999</c:v>
                </c:pt>
                <c:pt idx="7">
                  <c:v>-5.391</c:v>
                </c:pt>
                <c:pt idx="8">
                  <c:v>-5.391</c:v>
                </c:pt>
                <c:pt idx="9">
                  <c:v>-7.6740000000000004</c:v>
                </c:pt>
                <c:pt idx="10">
                  <c:v>-7.6740000000000004</c:v>
                </c:pt>
                <c:pt idx="11">
                  <c:v>-10.526999999999999</c:v>
                </c:pt>
                <c:pt idx="12">
                  <c:v>-10.526999999999999</c:v>
                </c:pt>
                <c:pt idx="13">
                  <c:v>-14.093999999999999</c:v>
                </c:pt>
                <c:pt idx="14">
                  <c:v>-14.093999999999999</c:v>
                </c:pt>
                <c:pt idx="15">
                  <c:v>-18.552</c:v>
                </c:pt>
                <c:pt idx="16">
                  <c:v>-18.552</c:v>
                </c:pt>
                <c:pt idx="17">
                  <c:v>-24.125</c:v>
                </c:pt>
                <c:pt idx="18">
                  <c:v>-24.125</c:v>
                </c:pt>
                <c:pt idx="19">
                  <c:v>-30.155999999999999</c:v>
                </c:pt>
              </c:numCache>
            </c:numRef>
          </c:yVal>
          <c:smooth val="0"/>
          <c:extLst>
            <c:ext xmlns:c16="http://schemas.microsoft.com/office/drawing/2014/chart" uri="{C3380CC4-5D6E-409C-BE32-E72D297353CC}">
              <c16:uniqueId val="{00000008-5386-4D34-8F52-6A5F9CB775CE}"/>
            </c:ext>
          </c:extLst>
        </c:ser>
        <c:ser>
          <c:idx val="9"/>
          <c:order val="9"/>
          <c:tx>
            <c:strRef>
              <c:f>Sheet1!$BI$1</c:f>
              <c:strCache>
                <c:ptCount val="1"/>
                <c:pt idx="0">
                  <c:v>Site 16</c:v>
                </c:pt>
              </c:strCache>
            </c:strRef>
          </c:tx>
          <c:spPr>
            <a:ln w="19050"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xVal>
            <c:numRef>
              <c:f>Sheet1!$BJ$4:$BJ$23</c:f>
              <c:numCache>
                <c:formatCode>General</c:formatCode>
                <c:ptCount val="20"/>
                <c:pt idx="0">
                  <c:v>92.102000000000004</c:v>
                </c:pt>
                <c:pt idx="1">
                  <c:v>92.102000000000004</c:v>
                </c:pt>
                <c:pt idx="2">
                  <c:v>157.84299999999999</c:v>
                </c:pt>
                <c:pt idx="3">
                  <c:v>157.84299999999999</c:v>
                </c:pt>
                <c:pt idx="4">
                  <c:v>188.22200000000001</c:v>
                </c:pt>
                <c:pt idx="5">
                  <c:v>188.22200000000001</c:v>
                </c:pt>
                <c:pt idx="6">
                  <c:v>115.923</c:v>
                </c:pt>
                <c:pt idx="7">
                  <c:v>115.923</c:v>
                </c:pt>
                <c:pt idx="8">
                  <c:v>109.13800000000001</c:v>
                </c:pt>
                <c:pt idx="9">
                  <c:v>109.13800000000001</c:v>
                </c:pt>
                <c:pt idx="10">
                  <c:v>128.577</c:v>
                </c:pt>
                <c:pt idx="11">
                  <c:v>128.577</c:v>
                </c:pt>
                <c:pt idx="12">
                  <c:v>256.98399999999998</c:v>
                </c:pt>
                <c:pt idx="13">
                  <c:v>256.98399999999998</c:v>
                </c:pt>
                <c:pt idx="14">
                  <c:v>271.279</c:v>
                </c:pt>
                <c:pt idx="15">
                  <c:v>271.279</c:v>
                </c:pt>
                <c:pt idx="16">
                  <c:v>235.53299999999999</c:v>
                </c:pt>
                <c:pt idx="17">
                  <c:v>235.53299999999999</c:v>
                </c:pt>
                <c:pt idx="18">
                  <c:v>346.77699999999999</c:v>
                </c:pt>
                <c:pt idx="19">
                  <c:v>346.77699999999999</c:v>
                </c:pt>
              </c:numCache>
            </c:numRef>
          </c:xVal>
          <c:yVal>
            <c:numRef>
              <c:f>Sheet1!$BI$4:$BI$23</c:f>
              <c:numCache>
                <c:formatCode>General</c:formatCode>
                <c:ptCount val="20"/>
                <c:pt idx="0">
                  <c:v>0</c:v>
                </c:pt>
                <c:pt idx="1">
                  <c:v>-1.6</c:v>
                </c:pt>
                <c:pt idx="2">
                  <c:v>-1.6</c:v>
                </c:pt>
                <c:pt idx="3">
                  <c:v>-3.6</c:v>
                </c:pt>
                <c:pt idx="4">
                  <c:v>-3.6</c:v>
                </c:pt>
                <c:pt idx="5">
                  <c:v>-6.1</c:v>
                </c:pt>
                <c:pt idx="6">
                  <c:v>-6.1</c:v>
                </c:pt>
                <c:pt idx="7">
                  <c:v>-9.2249999999999996</c:v>
                </c:pt>
                <c:pt idx="8">
                  <c:v>-9.2249999999999996</c:v>
                </c:pt>
                <c:pt idx="9">
                  <c:v>-13.131</c:v>
                </c:pt>
                <c:pt idx="10">
                  <c:v>-13.131</c:v>
                </c:pt>
                <c:pt idx="11">
                  <c:v>-18.013000000000002</c:v>
                </c:pt>
                <c:pt idx="12">
                  <c:v>-18.013000000000002</c:v>
                </c:pt>
                <c:pt idx="13">
                  <c:v>-24.116</c:v>
                </c:pt>
                <c:pt idx="14">
                  <c:v>-24.116</c:v>
                </c:pt>
                <c:pt idx="15">
                  <c:v>-31.745000000000001</c:v>
                </c:pt>
                <c:pt idx="16">
                  <c:v>-31.745000000000001</c:v>
                </c:pt>
                <c:pt idx="17">
                  <c:v>-41.280999999999999</c:v>
                </c:pt>
                <c:pt idx="18">
                  <c:v>-41.280999999999999</c:v>
                </c:pt>
                <c:pt idx="19">
                  <c:v>-51.600999999999999</c:v>
                </c:pt>
              </c:numCache>
            </c:numRef>
          </c:yVal>
          <c:smooth val="0"/>
          <c:extLst>
            <c:ext xmlns:c16="http://schemas.microsoft.com/office/drawing/2014/chart" uri="{C3380CC4-5D6E-409C-BE32-E72D297353CC}">
              <c16:uniqueId val="{00000009-5386-4D34-8F52-6A5F9CB775CE}"/>
            </c:ext>
          </c:extLst>
        </c:ser>
        <c:ser>
          <c:idx val="10"/>
          <c:order val="10"/>
          <c:tx>
            <c:strRef>
              <c:f>Sheet1!$BM$1</c:f>
              <c:strCache>
                <c:ptCount val="1"/>
                <c:pt idx="0">
                  <c:v>Site 17</c:v>
                </c:pt>
              </c:strCache>
            </c:strRef>
          </c:tx>
          <c:spPr>
            <a:ln w="19050"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xVal>
            <c:numRef>
              <c:f>Sheet1!$BN$4:$BN$23</c:f>
              <c:numCache>
                <c:formatCode>General</c:formatCode>
                <c:ptCount val="20"/>
                <c:pt idx="0">
                  <c:v>133.97999999999999</c:v>
                </c:pt>
                <c:pt idx="1">
                  <c:v>133.97999999999999</c:v>
                </c:pt>
                <c:pt idx="2">
                  <c:v>149.74100000000001</c:v>
                </c:pt>
                <c:pt idx="3">
                  <c:v>149.74100000000001</c:v>
                </c:pt>
                <c:pt idx="4">
                  <c:v>175.85599999999999</c:v>
                </c:pt>
                <c:pt idx="5">
                  <c:v>175.85599999999999</c:v>
                </c:pt>
                <c:pt idx="6">
                  <c:v>242.19499999999999</c:v>
                </c:pt>
                <c:pt idx="7">
                  <c:v>242.19499999999999</c:v>
                </c:pt>
                <c:pt idx="8">
                  <c:v>230.785</c:v>
                </c:pt>
                <c:pt idx="9">
                  <c:v>230.785</c:v>
                </c:pt>
                <c:pt idx="10">
                  <c:v>287.65699999999998</c:v>
                </c:pt>
                <c:pt idx="11">
                  <c:v>287.65699999999998</c:v>
                </c:pt>
                <c:pt idx="12">
                  <c:v>382.11399999999998</c:v>
                </c:pt>
                <c:pt idx="13">
                  <c:v>382.11399999999998</c:v>
                </c:pt>
                <c:pt idx="14">
                  <c:v>421.80399999999997</c:v>
                </c:pt>
                <c:pt idx="15">
                  <c:v>421.80399999999997</c:v>
                </c:pt>
                <c:pt idx="16">
                  <c:v>356.19499999999999</c:v>
                </c:pt>
                <c:pt idx="17">
                  <c:v>356.19499999999999</c:v>
                </c:pt>
                <c:pt idx="18">
                  <c:v>459.70100000000002</c:v>
                </c:pt>
                <c:pt idx="19">
                  <c:v>459.70100000000002</c:v>
                </c:pt>
              </c:numCache>
            </c:numRef>
          </c:xVal>
          <c:yVal>
            <c:numRef>
              <c:f>Sheet1!$BM$4:$BM$23</c:f>
              <c:numCache>
                <c:formatCode>General</c:formatCode>
                <c:ptCount val="20"/>
                <c:pt idx="0">
                  <c:v>0</c:v>
                </c:pt>
                <c:pt idx="1">
                  <c:v>-1.9490000000000001</c:v>
                </c:pt>
                <c:pt idx="2">
                  <c:v>-1.9490000000000001</c:v>
                </c:pt>
                <c:pt idx="3">
                  <c:v>-4.3849999999999998</c:v>
                </c:pt>
                <c:pt idx="4">
                  <c:v>-4.3849999999999998</c:v>
                </c:pt>
                <c:pt idx="5">
                  <c:v>-7.43</c:v>
                </c:pt>
                <c:pt idx="6">
                  <c:v>-7.43</c:v>
                </c:pt>
                <c:pt idx="7">
                  <c:v>-11.236000000000001</c:v>
                </c:pt>
                <c:pt idx="8">
                  <c:v>-11.236000000000001</c:v>
                </c:pt>
                <c:pt idx="9">
                  <c:v>-15.994</c:v>
                </c:pt>
                <c:pt idx="10">
                  <c:v>-15.994</c:v>
                </c:pt>
                <c:pt idx="11">
                  <c:v>-21.940999999999999</c:v>
                </c:pt>
                <c:pt idx="12">
                  <c:v>-21.940999999999999</c:v>
                </c:pt>
                <c:pt idx="13">
                  <c:v>-29.375</c:v>
                </c:pt>
                <c:pt idx="14">
                  <c:v>-29.375</c:v>
                </c:pt>
                <c:pt idx="15">
                  <c:v>-38.667000000000002</c:v>
                </c:pt>
                <c:pt idx="16">
                  <c:v>-38.667000000000002</c:v>
                </c:pt>
                <c:pt idx="17">
                  <c:v>-50.281999999999996</c:v>
                </c:pt>
                <c:pt idx="18">
                  <c:v>-50.281999999999996</c:v>
                </c:pt>
                <c:pt idx="19">
                  <c:v>-62.851999999999997</c:v>
                </c:pt>
              </c:numCache>
            </c:numRef>
          </c:yVal>
          <c:smooth val="0"/>
          <c:extLst>
            <c:ext xmlns:c16="http://schemas.microsoft.com/office/drawing/2014/chart" uri="{C3380CC4-5D6E-409C-BE32-E72D297353CC}">
              <c16:uniqueId val="{0000000A-5386-4D34-8F52-6A5F9CB775CE}"/>
            </c:ext>
          </c:extLst>
        </c:ser>
        <c:ser>
          <c:idx val="11"/>
          <c:order val="11"/>
          <c:tx>
            <c:strRef>
              <c:f>Sheet1!$BQ$1</c:f>
              <c:strCache>
                <c:ptCount val="1"/>
                <c:pt idx="0">
                  <c:v>Site 18</c:v>
                </c:pt>
              </c:strCache>
            </c:strRef>
          </c:tx>
          <c:spPr>
            <a:ln w="19050"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xVal>
            <c:numRef>
              <c:f>Sheet1!$BR$4:$BR$23</c:f>
              <c:numCache>
                <c:formatCode>General</c:formatCode>
                <c:ptCount val="20"/>
                <c:pt idx="0">
                  <c:v>182.87899999999999</c:v>
                </c:pt>
                <c:pt idx="1">
                  <c:v>182.87899999999999</c:v>
                </c:pt>
                <c:pt idx="2">
                  <c:v>228.16300000000001</c:v>
                </c:pt>
                <c:pt idx="3">
                  <c:v>228.16300000000001</c:v>
                </c:pt>
                <c:pt idx="4">
                  <c:v>182.756</c:v>
                </c:pt>
                <c:pt idx="5">
                  <c:v>182.756</c:v>
                </c:pt>
                <c:pt idx="6">
                  <c:v>373.94299999999998</c:v>
                </c:pt>
                <c:pt idx="7">
                  <c:v>373.94299999999998</c:v>
                </c:pt>
                <c:pt idx="8">
                  <c:v>248.79</c:v>
                </c:pt>
                <c:pt idx="9">
                  <c:v>248.79</c:v>
                </c:pt>
                <c:pt idx="10">
                  <c:v>281.012</c:v>
                </c:pt>
                <c:pt idx="11">
                  <c:v>281.012</c:v>
                </c:pt>
                <c:pt idx="12">
                  <c:v>678.61800000000005</c:v>
                </c:pt>
                <c:pt idx="13">
                  <c:v>678.61800000000005</c:v>
                </c:pt>
                <c:pt idx="14">
                  <c:v>650.95500000000004</c:v>
                </c:pt>
                <c:pt idx="15">
                  <c:v>650.95500000000004</c:v>
                </c:pt>
                <c:pt idx="16">
                  <c:v>394.197</c:v>
                </c:pt>
                <c:pt idx="17">
                  <c:v>394.197</c:v>
                </c:pt>
                <c:pt idx="18">
                  <c:v>801.755</c:v>
                </c:pt>
                <c:pt idx="19">
                  <c:v>801.755</c:v>
                </c:pt>
              </c:numCache>
            </c:numRef>
          </c:xVal>
          <c:yVal>
            <c:numRef>
              <c:f>Sheet1!$BQ$4:$BQ$23</c:f>
              <c:numCache>
                <c:formatCode>General</c:formatCode>
                <c:ptCount val="20"/>
                <c:pt idx="0">
                  <c:v>0</c:v>
                </c:pt>
                <c:pt idx="1">
                  <c:v>-2.6619999999999999</c:v>
                </c:pt>
                <c:pt idx="2">
                  <c:v>-2.6619999999999999</c:v>
                </c:pt>
                <c:pt idx="3">
                  <c:v>-5.9889999999999999</c:v>
                </c:pt>
                <c:pt idx="4">
                  <c:v>-5.9889999999999999</c:v>
                </c:pt>
                <c:pt idx="5">
                  <c:v>-10.148</c:v>
                </c:pt>
                <c:pt idx="6">
                  <c:v>-10.148</c:v>
                </c:pt>
                <c:pt idx="7">
                  <c:v>-15.347</c:v>
                </c:pt>
                <c:pt idx="8">
                  <c:v>-15.347</c:v>
                </c:pt>
                <c:pt idx="9">
                  <c:v>-21.844999999999999</c:v>
                </c:pt>
                <c:pt idx="10">
                  <c:v>-21.844999999999999</c:v>
                </c:pt>
                <c:pt idx="11">
                  <c:v>-29.968</c:v>
                </c:pt>
                <c:pt idx="12">
                  <c:v>-29.968</c:v>
                </c:pt>
                <c:pt idx="13">
                  <c:v>-40.122</c:v>
                </c:pt>
                <c:pt idx="14">
                  <c:v>-40.122</c:v>
                </c:pt>
                <c:pt idx="15">
                  <c:v>-52.814</c:v>
                </c:pt>
                <c:pt idx="16">
                  <c:v>-52.814</c:v>
                </c:pt>
                <c:pt idx="17">
                  <c:v>-68.679000000000002</c:v>
                </c:pt>
                <c:pt idx="18">
                  <c:v>-68.679000000000002</c:v>
                </c:pt>
                <c:pt idx="19">
                  <c:v>-85.849000000000004</c:v>
                </c:pt>
              </c:numCache>
            </c:numRef>
          </c:yVal>
          <c:smooth val="0"/>
          <c:extLst>
            <c:ext xmlns:c16="http://schemas.microsoft.com/office/drawing/2014/chart" uri="{C3380CC4-5D6E-409C-BE32-E72D297353CC}">
              <c16:uniqueId val="{0000000B-5386-4D34-8F52-6A5F9CB775CE}"/>
            </c:ext>
          </c:extLst>
        </c:ser>
        <c:ser>
          <c:idx val="12"/>
          <c:order val="12"/>
          <c:tx>
            <c:strRef>
              <c:f>Sheet1!$BU$1</c:f>
              <c:strCache>
                <c:ptCount val="1"/>
                <c:pt idx="0">
                  <c:v>Site 19</c:v>
                </c:pt>
              </c:strCache>
            </c:strRef>
          </c:tx>
          <c:spPr>
            <a:ln w="19050"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xVal>
            <c:numRef>
              <c:f>Sheet1!$BV$4:$BV$23</c:f>
              <c:numCache>
                <c:formatCode>General</c:formatCode>
                <c:ptCount val="20"/>
                <c:pt idx="0">
                  <c:v>176.69200000000001</c:v>
                </c:pt>
                <c:pt idx="1">
                  <c:v>176.69200000000001</c:v>
                </c:pt>
                <c:pt idx="2">
                  <c:v>175.25700000000001</c:v>
                </c:pt>
                <c:pt idx="3">
                  <c:v>175.25700000000001</c:v>
                </c:pt>
                <c:pt idx="4">
                  <c:v>202.94499999999999</c:v>
                </c:pt>
                <c:pt idx="5">
                  <c:v>202.94499999999999</c:v>
                </c:pt>
                <c:pt idx="6">
                  <c:v>208.03200000000001</c:v>
                </c:pt>
                <c:pt idx="7">
                  <c:v>208.03200000000001</c:v>
                </c:pt>
                <c:pt idx="8">
                  <c:v>164.94399999999999</c:v>
                </c:pt>
                <c:pt idx="9">
                  <c:v>164.94399999999999</c:v>
                </c:pt>
                <c:pt idx="10">
                  <c:v>250.45099999999999</c:v>
                </c:pt>
                <c:pt idx="11">
                  <c:v>250.45099999999999</c:v>
                </c:pt>
                <c:pt idx="12">
                  <c:v>338.91500000000002</c:v>
                </c:pt>
                <c:pt idx="13">
                  <c:v>338.91500000000002</c:v>
                </c:pt>
                <c:pt idx="14">
                  <c:v>340.11799999999999</c:v>
                </c:pt>
                <c:pt idx="15">
                  <c:v>340.11799999999999</c:v>
                </c:pt>
                <c:pt idx="16">
                  <c:v>306.13200000000001</c:v>
                </c:pt>
                <c:pt idx="17">
                  <c:v>306.13200000000001</c:v>
                </c:pt>
                <c:pt idx="18">
                  <c:v>455.57100000000003</c:v>
                </c:pt>
                <c:pt idx="19">
                  <c:v>455.57100000000003</c:v>
                </c:pt>
              </c:numCache>
            </c:numRef>
          </c:xVal>
          <c:yVal>
            <c:numRef>
              <c:f>Sheet1!$BU$4:$BU$23</c:f>
              <c:numCache>
                <c:formatCode>General</c:formatCode>
                <c:ptCount val="20"/>
                <c:pt idx="0">
                  <c:v>0</c:v>
                </c:pt>
                <c:pt idx="1">
                  <c:v>-1.7609999999999999</c:v>
                </c:pt>
                <c:pt idx="2">
                  <c:v>-1.7609999999999999</c:v>
                </c:pt>
                <c:pt idx="3">
                  <c:v>-3.9620000000000002</c:v>
                </c:pt>
                <c:pt idx="4">
                  <c:v>-3.9620000000000002</c:v>
                </c:pt>
                <c:pt idx="5">
                  <c:v>-6.7130000000000001</c:v>
                </c:pt>
                <c:pt idx="6">
                  <c:v>-6.7130000000000001</c:v>
                </c:pt>
                <c:pt idx="7">
                  <c:v>-10.151999999999999</c:v>
                </c:pt>
                <c:pt idx="8">
                  <c:v>-10.151999999999999</c:v>
                </c:pt>
                <c:pt idx="9">
                  <c:v>-14.451000000000001</c:v>
                </c:pt>
                <c:pt idx="10">
                  <c:v>-14.451000000000001</c:v>
                </c:pt>
                <c:pt idx="11">
                  <c:v>-19.824999999999999</c:v>
                </c:pt>
                <c:pt idx="12">
                  <c:v>-19.824999999999999</c:v>
                </c:pt>
                <c:pt idx="13">
                  <c:v>-26.542000000000002</c:v>
                </c:pt>
                <c:pt idx="14">
                  <c:v>-26.542000000000002</c:v>
                </c:pt>
                <c:pt idx="15">
                  <c:v>-34.939</c:v>
                </c:pt>
                <c:pt idx="16">
                  <c:v>-34.939</c:v>
                </c:pt>
                <c:pt idx="17">
                  <c:v>-45.435000000000002</c:v>
                </c:pt>
                <c:pt idx="18">
                  <c:v>-45.435000000000002</c:v>
                </c:pt>
                <c:pt idx="19">
                  <c:v>-56.793999999999997</c:v>
                </c:pt>
              </c:numCache>
            </c:numRef>
          </c:yVal>
          <c:smooth val="0"/>
          <c:extLst>
            <c:ext xmlns:c16="http://schemas.microsoft.com/office/drawing/2014/chart" uri="{C3380CC4-5D6E-409C-BE32-E72D297353CC}">
              <c16:uniqueId val="{0000000C-5386-4D34-8F52-6A5F9CB775CE}"/>
            </c:ext>
          </c:extLst>
        </c:ser>
        <c:ser>
          <c:idx val="13"/>
          <c:order val="13"/>
          <c:tx>
            <c:strRef>
              <c:f>Sheet1!$BY$1</c:f>
              <c:strCache>
                <c:ptCount val="1"/>
                <c:pt idx="0">
                  <c:v>Site 20</c:v>
                </c:pt>
              </c:strCache>
            </c:strRef>
          </c:tx>
          <c:spPr>
            <a:ln w="19050"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numRef>
              <c:f>Sheet1!$BZ$4:$BZ$23</c:f>
              <c:numCache>
                <c:formatCode>General</c:formatCode>
                <c:ptCount val="20"/>
                <c:pt idx="0">
                  <c:v>176.69200000000001</c:v>
                </c:pt>
                <c:pt idx="1">
                  <c:v>176.69200000000001</c:v>
                </c:pt>
                <c:pt idx="2">
                  <c:v>175.25700000000001</c:v>
                </c:pt>
                <c:pt idx="3">
                  <c:v>175.25700000000001</c:v>
                </c:pt>
                <c:pt idx="4">
                  <c:v>202.94499999999999</c:v>
                </c:pt>
                <c:pt idx="5">
                  <c:v>202.94499999999999</c:v>
                </c:pt>
                <c:pt idx="6">
                  <c:v>208.03200000000001</c:v>
                </c:pt>
                <c:pt idx="7">
                  <c:v>208.03200000000001</c:v>
                </c:pt>
                <c:pt idx="8">
                  <c:v>164.94399999999999</c:v>
                </c:pt>
                <c:pt idx="9">
                  <c:v>164.94399999999999</c:v>
                </c:pt>
                <c:pt idx="10">
                  <c:v>250.45099999999999</c:v>
                </c:pt>
                <c:pt idx="11">
                  <c:v>250.45099999999999</c:v>
                </c:pt>
                <c:pt idx="12">
                  <c:v>338.91500000000002</c:v>
                </c:pt>
                <c:pt idx="13">
                  <c:v>338.91500000000002</c:v>
                </c:pt>
                <c:pt idx="14">
                  <c:v>340.11799999999999</c:v>
                </c:pt>
                <c:pt idx="15">
                  <c:v>340.11799999999999</c:v>
                </c:pt>
                <c:pt idx="16">
                  <c:v>306.13200000000001</c:v>
                </c:pt>
                <c:pt idx="17">
                  <c:v>306.13200000000001</c:v>
                </c:pt>
                <c:pt idx="18">
                  <c:v>455.57100000000003</c:v>
                </c:pt>
                <c:pt idx="19">
                  <c:v>455.57100000000003</c:v>
                </c:pt>
              </c:numCache>
            </c:numRef>
          </c:xVal>
          <c:yVal>
            <c:numRef>
              <c:f>Sheet1!$BY$4:$BY$23</c:f>
              <c:numCache>
                <c:formatCode>General</c:formatCode>
                <c:ptCount val="20"/>
                <c:pt idx="0">
                  <c:v>0</c:v>
                </c:pt>
                <c:pt idx="1">
                  <c:v>-1.7609999999999999</c:v>
                </c:pt>
                <c:pt idx="2">
                  <c:v>-1.7609999999999999</c:v>
                </c:pt>
                <c:pt idx="3">
                  <c:v>-3.9620000000000002</c:v>
                </c:pt>
                <c:pt idx="4">
                  <c:v>-3.9620000000000002</c:v>
                </c:pt>
                <c:pt idx="5">
                  <c:v>-6.7130000000000001</c:v>
                </c:pt>
                <c:pt idx="6">
                  <c:v>-6.7130000000000001</c:v>
                </c:pt>
                <c:pt idx="7">
                  <c:v>-10.151999999999999</c:v>
                </c:pt>
                <c:pt idx="8">
                  <c:v>-10.151999999999999</c:v>
                </c:pt>
                <c:pt idx="9">
                  <c:v>-14.451000000000001</c:v>
                </c:pt>
                <c:pt idx="10">
                  <c:v>-14.451000000000001</c:v>
                </c:pt>
                <c:pt idx="11">
                  <c:v>-19.824999999999999</c:v>
                </c:pt>
                <c:pt idx="12">
                  <c:v>-19.824999999999999</c:v>
                </c:pt>
                <c:pt idx="13">
                  <c:v>-26.542000000000002</c:v>
                </c:pt>
                <c:pt idx="14">
                  <c:v>-26.542000000000002</c:v>
                </c:pt>
                <c:pt idx="15">
                  <c:v>-34.939</c:v>
                </c:pt>
                <c:pt idx="16">
                  <c:v>-34.939</c:v>
                </c:pt>
                <c:pt idx="17">
                  <c:v>-45.435000000000002</c:v>
                </c:pt>
                <c:pt idx="18">
                  <c:v>-45.435000000000002</c:v>
                </c:pt>
                <c:pt idx="19">
                  <c:v>-56.793999999999997</c:v>
                </c:pt>
              </c:numCache>
            </c:numRef>
          </c:yVal>
          <c:smooth val="0"/>
          <c:extLst>
            <c:ext xmlns:c16="http://schemas.microsoft.com/office/drawing/2014/chart" uri="{C3380CC4-5D6E-409C-BE32-E72D297353CC}">
              <c16:uniqueId val="{0000000D-5386-4D34-8F52-6A5F9CB775CE}"/>
            </c:ext>
          </c:extLst>
        </c:ser>
        <c:dLbls>
          <c:showLegendKey val="0"/>
          <c:showVal val="0"/>
          <c:showCatName val="0"/>
          <c:showSerName val="0"/>
          <c:showPercent val="0"/>
          <c:showBubbleSize val="0"/>
        </c:dLbls>
        <c:axId val="48450176"/>
        <c:axId val="48465408"/>
      </c:scatterChart>
      <c:valAx>
        <c:axId val="48450176"/>
        <c:scaling>
          <c:orientation val="minMax"/>
          <c:min val="100"/>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400">
                    <a:solidFill>
                      <a:sysClr val="windowText" lastClr="000000"/>
                    </a:solidFill>
                    <a:latin typeface="Times New Roman" panose="02020603050405020304" pitchFamily="18" charset="0"/>
                    <a:cs typeface="Times New Roman" panose="02020603050405020304" pitchFamily="18" charset="0"/>
                  </a:rPr>
                  <a:t>Vs (m/s)</a:t>
                </a:r>
              </a:p>
            </c:rich>
          </c:tx>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low"/>
        <c:crossAx val="48465408"/>
        <c:crosses val="autoZero"/>
        <c:crossBetween val="midCat"/>
      </c:valAx>
      <c:valAx>
        <c:axId val="48465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400">
                    <a:solidFill>
                      <a:sysClr val="windowText" lastClr="000000"/>
                    </a:solidFill>
                    <a:latin typeface="Times New Roman" panose="02020603050405020304" pitchFamily="18" charset="0"/>
                    <a:cs typeface="Times New Roman" panose="02020603050405020304" pitchFamily="18" charset="0"/>
                  </a:rPr>
                  <a:t>Depth (m)</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8450176"/>
        <c:crosses val="autoZero"/>
        <c:crossBetween val="midCat"/>
        <c:majorUnit val="25"/>
      </c:valAx>
      <c:spPr>
        <a:noFill/>
        <a:ln w="12700">
          <a:solidFill>
            <a:schemeClr val="tx1"/>
          </a:solidFill>
        </a:ln>
        <a:effectLst/>
      </c:spPr>
    </c:plotArea>
    <c:legend>
      <c:legendPos val="r"/>
      <c:layout>
        <c:manualLayout>
          <c:xMode val="edge"/>
          <c:yMode val="edge"/>
          <c:x val="0.78893787405075877"/>
          <c:y val="2.1999125109361323E-2"/>
          <c:w val="0.14378919858100928"/>
          <c:h val="0.93706255468066502"/>
        </c:manualLayout>
      </c:layout>
      <c:overlay val="0"/>
      <c:spPr>
        <a:solidFill>
          <a:schemeClr val="bg1"/>
        </a:solidFill>
        <a:ln>
          <a:solidFill>
            <a:schemeClr val="tx1"/>
          </a:solid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a:defRPr sz="1200"/>
            </a:lvl1pPr>
            <a:extLst/>
          </a:lstStyle>
          <a:p>
            <a:fld id="{A8ADFD5B-A66C-449C-B6E8-FB716D07777D}" type="datetimeFigureOut">
              <a:rPr lang="en-US" smtClean="0"/>
              <a:pPr/>
              <a:t>8/15/2019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a:defRPr sz="1200"/>
            </a:lvl1pPr>
            <a:extLst/>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extLst/>
          </a:lstStyle>
          <a:p>
            <a:fld id="{CA5D3BF3-D352-46FC-8343-31F56E6730EA}" type="slidenum">
              <a:rPr lang="en-US" smtClean="0"/>
              <a:pPr/>
              <a:t>‹#›</a:t>
            </a:fld>
            <a:endParaRPr lang="en-US"/>
          </a:p>
        </p:txBody>
      </p:sp>
    </p:spTree>
    <p:extLst>
      <p:ext uri="{BB962C8B-B14F-4D97-AF65-F5344CB8AC3E}">
        <p14:creationId xmlns:p14="http://schemas.microsoft.com/office/powerpoint/2010/main" val="33252956"/>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pPr marL="228600" indent="-228600">
              <a:buAutoNum type="arabicPeriod"/>
            </a:pPr>
            <a:endParaRPr lang="en-US" dirty="0"/>
          </a:p>
        </p:txBody>
      </p:sp>
      <p:sp>
        <p:nvSpPr>
          <p:cNvPr id="4" name="Rectangle 3"/>
          <p:cNvSpPr>
            <a:spLocks noGrp="1"/>
          </p:cNvSpPr>
          <p:nvPr>
            <p:ph type="sldNum" sz="quarter" idx="10"/>
          </p:nvPr>
        </p:nvSpPr>
        <p:spPr/>
        <p:txBody>
          <a:bodyPr/>
          <a:lstStyle/>
          <a:p>
            <a:fld id="{CA5D3BF3-D352-46FC-8343-31F56E6730E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dispersion curve; that is the curve of variation of phase velocity (Raleigh wave velocity) with frequency (or wavelength)</a:t>
            </a:r>
          </a:p>
          <a:p>
            <a:endParaRPr lang="en-US" dirty="0"/>
          </a:p>
          <a:p>
            <a:r>
              <a:rPr lang="en-US" dirty="0"/>
              <a:t>*** Dispersion curve is a graph of phase velocity versus frequency.  If the soil profile changes properties as we go deeper, the dispersion curve will not be constant as a function of frequency.</a:t>
            </a:r>
          </a:p>
          <a:p>
            <a:endParaRPr lang="fa-IR" dirty="0"/>
          </a:p>
          <a:p>
            <a:r>
              <a:rPr lang="en-US" dirty="0"/>
              <a:t>If soil is homogeneous, then the dispersion curve is flat.</a:t>
            </a:r>
          </a:p>
          <a:p>
            <a:endParaRPr lang="en-US" dirty="0"/>
          </a:p>
          <a:p>
            <a:r>
              <a:rPr lang="en-US" dirty="0"/>
              <a:t>If the soil is non-homogenous, then sloe of T-X curves change and the phase velocities will be different for different frequencies.</a:t>
            </a:r>
          </a:p>
        </p:txBody>
      </p:sp>
      <p:sp>
        <p:nvSpPr>
          <p:cNvPr id="4" name="Slide Number Placeholder 3"/>
          <p:cNvSpPr>
            <a:spLocks noGrp="1"/>
          </p:cNvSpPr>
          <p:nvPr>
            <p:ph type="sldNum" sz="quarter" idx="5"/>
          </p:nvPr>
        </p:nvSpPr>
        <p:spPr/>
        <p:txBody>
          <a:bodyPr/>
          <a:lstStyle/>
          <a:p>
            <a:fld id="{CA5D3BF3-D352-46FC-8343-31F56E6730EA}" type="slidenum">
              <a:rPr lang="en-US" smtClean="0"/>
              <a:pPr/>
              <a:t>22</a:t>
            </a:fld>
            <a:endParaRPr lang="en-US"/>
          </a:p>
        </p:txBody>
      </p:sp>
    </p:spTree>
    <p:extLst>
      <p:ext uri="{BB962C8B-B14F-4D97-AF65-F5344CB8AC3E}">
        <p14:creationId xmlns:p14="http://schemas.microsoft.com/office/powerpoint/2010/main" val="3467973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ReMi</a:t>
            </a:r>
            <a:r>
              <a:rPr lang="en-US" dirty="0"/>
              <a:t> is a passive source non-invasive test.</a:t>
            </a:r>
          </a:p>
          <a:p>
            <a:r>
              <a:rPr lang="en-US" dirty="0"/>
              <a:t>It captures the background noise and uses t-p transform to obtain dispersion curves.</a:t>
            </a:r>
          </a:p>
          <a:p>
            <a:r>
              <a:rPr lang="en-US" dirty="0"/>
              <a:t>Frequency range is the same as MASW. </a:t>
            </a:r>
          </a:p>
          <a:p>
            <a:r>
              <a:rPr lang="en-US" dirty="0"/>
              <a:t>But Low frequency range may be better captured using </a:t>
            </a:r>
            <a:r>
              <a:rPr lang="en-US" dirty="0" err="1"/>
              <a:t>ReMi</a:t>
            </a:r>
            <a:r>
              <a:rPr lang="en-US" dirty="0"/>
              <a:t>.</a:t>
            </a:r>
          </a:p>
          <a:p>
            <a:endParaRPr lang="en-US"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23</a:t>
            </a:fld>
            <a:endParaRPr lang="en-US"/>
          </a:p>
        </p:txBody>
      </p:sp>
    </p:spTree>
    <p:extLst>
      <p:ext uri="{BB962C8B-B14F-4D97-AF65-F5344CB8AC3E}">
        <p14:creationId xmlns:p14="http://schemas.microsoft.com/office/powerpoint/2010/main" val="2387959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frequency of the dispersion curve controls deeper part of the soil profile</a:t>
            </a:r>
          </a:p>
          <a:p>
            <a:endParaRPr lang="en-US" dirty="0"/>
          </a:p>
          <a:p>
            <a:r>
              <a:rPr lang="en-US" dirty="0"/>
              <a:t>High frequency of the dispersion curve controls the shallow part of the soil profile</a:t>
            </a:r>
          </a:p>
        </p:txBody>
      </p:sp>
      <p:sp>
        <p:nvSpPr>
          <p:cNvPr id="4" name="Slide Number Placeholder 3"/>
          <p:cNvSpPr>
            <a:spLocks noGrp="1"/>
          </p:cNvSpPr>
          <p:nvPr>
            <p:ph type="sldNum" sz="quarter" idx="5"/>
          </p:nvPr>
        </p:nvSpPr>
        <p:spPr/>
        <p:txBody>
          <a:bodyPr/>
          <a:lstStyle/>
          <a:p>
            <a:fld id="{CA5D3BF3-D352-46FC-8343-31F56E6730EA}" type="slidenum">
              <a:rPr lang="en-US" smtClean="0"/>
              <a:pPr/>
              <a:t>24</a:t>
            </a:fld>
            <a:endParaRPr lang="en-US"/>
          </a:p>
        </p:txBody>
      </p:sp>
    </p:spTree>
    <p:extLst>
      <p:ext uri="{BB962C8B-B14F-4D97-AF65-F5344CB8AC3E}">
        <p14:creationId xmlns:p14="http://schemas.microsoft.com/office/powerpoint/2010/main" val="562854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Dispersion curves can have more than one mode.  This graph shows a dispersion curve for two modes.  The lower part the mode 1 and the higher red part represents the second mode.</a:t>
            </a:r>
          </a:p>
          <a:p>
            <a:endParaRPr lang="en-US"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25</a:t>
            </a:fld>
            <a:endParaRPr lang="en-US"/>
          </a:p>
        </p:txBody>
      </p:sp>
    </p:spTree>
    <p:extLst>
      <p:ext uri="{BB962C8B-B14F-4D97-AF65-F5344CB8AC3E}">
        <p14:creationId xmlns:p14="http://schemas.microsoft.com/office/powerpoint/2010/main" val="2053458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Mode 1 and Mode 2 look like figure on the top right hand corner.  Also, the line shown on the dispersion curve shows mode 1 and mode 2 which result in soil shaking which looks like the figure on the top right side.</a:t>
            </a:r>
          </a:p>
          <a:p>
            <a:endParaRPr lang="en-US" dirty="0"/>
          </a:p>
          <a:p>
            <a:r>
              <a:rPr lang="en-US" dirty="0"/>
              <a:t>Uniqueness =  When we do inversion, we come up with a shear-wave velocity soil profile and using the profile we can calculate the dispersion curve.  This is called the theoretical dispersion curve.  The dispersion shown above is the experimental dispersion curve and we find it from </a:t>
            </a:r>
            <a:r>
              <a:rPr lang="en-US" dirty="0" err="1"/>
              <a:t>ReMi</a:t>
            </a:r>
            <a:r>
              <a:rPr lang="en-US" dirty="0"/>
              <a:t> and MASW.  If the theoretical and the experimental dispersion curves match we have a soil profile that we can use.  But, this is a not a unique solution.  We can come up with several profiles that have the same dispersion curve.  By using higher modes, we can identify the best profile that has theoretical dispersion curves for modes 1 and 2 that match the experimental curve.  This will reduce uncertainty.</a:t>
            </a:r>
          </a:p>
          <a:p>
            <a:endParaRPr lang="en-US" dirty="0"/>
          </a:p>
          <a:p>
            <a:endParaRPr lang="en-US" dirty="0"/>
          </a:p>
          <a:p>
            <a:r>
              <a:rPr lang="en-US" dirty="0"/>
              <a:t>The dispersion curve for site 4</a:t>
            </a:r>
          </a:p>
          <a:p>
            <a:r>
              <a:rPr lang="en-US" dirty="0"/>
              <a:t>The white dots are the dispersion curve picks from the fundamental mode.</a:t>
            </a:r>
          </a:p>
          <a:p>
            <a:r>
              <a:rPr lang="en-US" dirty="0"/>
              <a:t>A second mode above it is observed and implemented in inversion process to reduces non-uniqueness and uncertainty of the answer</a:t>
            </a:r>
          </a:p>
          <a:p>
            <a:endParaRPr lang="en-US" dirty="0"/>
          </a:p>
          <a:p>
            <a:endParaRPr lang="en-US"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26</a:t>
            </a:fld>
            <a:endParaRPr lang="en-US"/>
          </a:p>
        </p:txBody>
      </p:sp>
    </p:spTree>
    <p:extLst>
      <p:ext uri="{BB962C8B-B14F-4D97-AF65-F5344CB8AC3E}">
        <p14:creationId xmlns:p14="http://schemas.microsoft.com/office/powerpoint/2010/main" val="1383002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observed and confirmed a higher mode, we used it in inversion.</a:t>
            </a:r>
          </a:p>
          <a:p>
            <a:r>
              <a:rPr lang="en-US" dirty="0"/>
              <a:t>The red velocity table and profile comes from fundamental mode inversion</a:t>
            </a:r>
          </a:p>
          <a:p>
            <a:r>
              <a:rPr lang="en-US" dirty="0"/>
              <a:t>The orange velocity table and profile belongs to multi-mode inversion.</a:t>
            </a:r>
          </a:p>
          <a:p>
            <a:endParaRPr lang="en-US"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27</a:t>
            </a:fld>
            <a:endParaRPr lang="en-US"/>
          </a:p>
        </p:txBody>
      </p:sp>
    </p:spTree>
    <p:extLst>
      <p:ext uri="{BB962C8B-B14F-4D97-AF65-F5344CB8AC3E}">
        <p14:creationId xmlns:p14="http://schemas.microsoft.com/office/powerpoint/2010/main" val="56877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29</a:t>
            </a:fld>
            <a:endParaRPr lang="en-US"/>
          </a:p>
        </p:txBody>
      </p:sp>
    </p:spTree>
    <p:extLst>
      <p:ext uri="{BB962C8B-B14F-4D97-AF65-F5344CB8AC3E}">
        <p14:creationId xmlns:p14="http://schemas.microsoft.com/office/powerpoint/2010/main" val="568815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2</a:t>
            </a:fld>
            <a:endParaRPr lang="en-US"/>
          </a:p>
        </p:txBody>
      </p:sp>
    </p:spTree>
    <p:extLst>
      <p:ext uri="{BB962C8B-B14F-4D97-AF65-F5344CB8AC3E}">
        <p14:creationId xmlns:p14="http://schemas.microsoft.com/office/powerpoint/2010/main" val="407914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objectives of our proposal.</a:t>
            </a:r>
          </a:p>
        </p:txBody>
      </p:sp>
      <p:sp>
        <p:nvSpPr>
          <p:cNvPr id="4" name="Slide Number Placeholder 3"/>
          <p:cNvSpPr>
            <a:spLocks noGrp="1"/>
          </p:cNvSpPr>
          <p:nvPr>
            <p:ph type="sldNum" sz="quarter" idx="5"/>
          </p:nvPr>
        </p:nvSpPr>
        <p:spPr/>
        <p:txBody>
          <a:bodyPr/>
          <a:lstStyle/>
          <a:p>
            <a:fld id="{CA5D3BF3-D352-46FC-8343-31F56E6730EA}" type="slidenum">
              <a:rPr lang="en-US" smtClean="0"/>
              <a:pPr/>
              <a:t>4</a:t>
            </a:fld>
            <a:endParaRPr lang="en-US"/>
          </a:p>
        </p:txBody>
      </p:sp>
    </p:spTree>
    <p:extLst>
      <p:ext uri="{BB962C8B-B14F-4D97-AF65-F5344CB8AC3E}">
        <p14:creationId xmlns:p14="http://schemas.microsoft.com/office/powerpoint/2010/main" val="2638368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5</a:t>
            </a:fld>
            <a:endParaRPr lang="en-US"/>
          </a:p>
        </p:txBody>
      </p:sp>
    </p:spTree>
    <p:extLst>
      <p:ext uri="{BB962C8B-B14F-4D97-AF65-F5344CB8AC3E}">
        <p14:creationId xmlns:p14="http://schemas.microsoft.com/office/powerpoint/2010/main" val="3923879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12</a:t>
            </a:fld>
            <a:endParaRPr lang="en-US"/>
          </a:p>
        </p:txBody>
      </p:sp>
    </p:spTree>
    <p:extLst>
      <p:ext uri="{BB962C8B-B14F-4D97-AF65-F5344CB8AC3E}">
        <p14:creationId xmlns:p14="http://schemas.microsoft.com/office/powerpoint/2010/main" val="3441009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15</a:t>
            </a:fld>
            <a:endParaRPr lang="en-US"/>
          </a:p>
        </p:txBody>
      </p:sp>
    </p:spTree>
    <p:extLst>
      <p:ext uri="{BB962C8B-B14F-4D97-AF65-F5344CB8AC3E}">
        <p14:creationId xmlns:p14="http://schemas.microsoft.com/office/powerpoint/2010/main" val="4090518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Euclidean distance of available data and proposed site locations on the study area.</a:t>
            </a:r>
          </a:p>
        </p:txBody>
      </p:sp>
      <p:sp>
        <p:nvSpPr>
          <p:cNvPr id="4" name="Slide Number Placeholder 3"/>
          <p:cNvSpPr>
            <a:spLocks noGrp="1"/>
          </p:cNvSpPr>
          <p:nvPr>
            <p:ph type="sldNum" sz="quarter" idx="5"/>
          </p:nvPr>
        </p:nvSpPr>
        <p:spPr/>
        <p:txBody>
          <a:bodyPr/>
          <a:lstStyle/>
          <a:p>
            <a:fld id="{CA5D3BF3-D352-46FC-8343-31F56E6730EA}" type="slidenum">
              <a:rPr lang="en-US" smtClean="0"/>
              <a:pPr/>
              <a:t>16</a:t>
            </a:fld>
            <a:endParaRPr lang="en-US"/>
          </a:p>
        </p:txBody>
      </p:sp>
    </p:spTree>
    <p:extLst>
      <p:ext uri="{BB962C8B-B14F-4D97-AF65-F5344CB8AC3E}">
        <p14:creationId xmlns:p14="http://schemas.microsoft.com/office/powerpoint/2010/main" val="3541286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18</a:t>
            </a:fld>
            <a:endParaRPr lang="en-US"/>
          </a:p>
        </p:txBody>
      </p:sp>
    </p:spTree>
    <p:extLst>
      <p:ext uri="{BB962C8B-B14F-4D97-AF65-F5344CB8AC3E}">
        <p14:creationId xmlns:p14="http://schemas.microsoft.com/office/powerpoint/2010/main" val="322101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array: 72 geophones spaced at 2 meters and 8 meter offset. 3 shots per locations throughout half of the spread.</a:t>
            </a:r>
          </a:p>
          <a:p>
            <a:r>
              <a:rPr lang="en-US" dirty="0"/>
              <a:t>Source: Hammer</a:t>
            </a:r>
          </a:p>
          <a:p>
            <a:endParaRPr lang="en-US" dirty="0"/>
          </a:p>
          <a:p>
            <a:r>
              <a:rPr lang="en-US" dirty="0"/>
              <a:t>Phase Velocity :The phase velocity of a wave is the rate at which the phase of the wave propagates in space. This is the velocity at which the phase of any one frequency component of the wave travels.</a:t>
            </a:r>
          </a:p>
          <a:p>
            <a:r>
              <a:rPr lang="en-US" dirty="0"/>
              <a:t>*** BLUE DOTTED LINE IN ANIMATION IS THE PHASE VELOCITY!!!  Each frequency is related to a phase velocity.</a:t>
            </a:r>
          </a:p>
          <a:p>
            <a:r>
              <a:rPr lang="en-US" dirty="0"/>
              <a:t>The RED LINE IS THE GROUP VELOCITY</a:t>
            </a:r>
          </a:p>
        </p:txBody>
      </p:sp>
      <p:sp>
        <p:nvSpPr>
          <p:cNvPr id="4" name="Slide Number Placeholder 3"/>
          <p:cNvSpPr>
            <a:spLocks noGrp="1"/>
          </p:cNvSpPr>
          <p:nvPr>
            <p:ph type="sldNum" sz="quarter" idx="5"/>
          </p:nvPr>
        </p:nvSpPr>
        <p:spPr/>
        <p:txBody>
          <a:bodyPr/>
          <a:lstStyle/>
          <a:p>
            <a:fld id="{CA5D3BF3-D352-46FC-8343-31F56E6730EA}" type="slidenum">
              <a:rPr lang="en-US" smtClean="0"/>
              <a:pPr/>
              <a:t>19</a:t>
            </a:fld>
            <a:endParaRPr lang="en-US"/>
          </a:p>
        </p:txBody>
      </p:sp>
    </p:spTree>
    <p:extLst>
      <p:ext uri="{BB962C8B-B14F-4D97-AF65-F5344CB8AC3E}">
        <p14:creationId xmlns:p14="http://schemas.microsoft.com/office/powerpoint/2010/main" val="440965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a:xfrm>
            <a:off x="0" y="4478274"/>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9144" y="4539996"/>
            <a:ext cx="2249424"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1" name="Rectangle 10"/>
          <p:cNvSpPr/>
          <p:nvPr/>
        </p:nvSpPr>
        <p:spPr>
          <a:xfrm>
            <a:off x="2359152" y="4533138"/>
            <a:ext cx="6784848"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Subtitle 8"/>
          <p:cNvSpPr>
            <a:spLocks noGrp="1"/>
          </p:cNvSpPr>
          <p:nvPr>
            <p:ph type="subTitle" idx="1"/>
          </p:nvPr>
        </p:nvSpPr>
        <p:spPr>
          <a:xfrm>
            <a:off x="2362200" y="4537528"/>
            <a:ext cx="6515100" cy="514350"/>
          </a:xfrm>
        </p:spPr>
        <p:txBody>
          <a:bodyPr anchor="ctr"/>
          <a:lstStyle>
            <a:lvl1pPr marL="0" indent="0" algn="l">
              <a:buNone/>
              <a:defRPr sz="28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28" name="Date Placeholder 27"/>
          <p:cNvSpPr>
            <a:spLocks noGrp="1"/>
          </p:cNvSpPr>
          <p:nvPr>
            <p:ph type="dt" sz="half" idx="10"/>
          </p:nvPr>
        </p:nvSpPr>
        <p:spPr>
          <a:xfrm>
            <a:off x="76200" y="4551524"/>
            <a:ext cx="2057400" cy="514350"/>
          </a:xfrm>
        </p:spPr>
        <p:txBody>
          <a:bodyPr>
            <a:noAutofit/>
          </a:bodyPr>
          <a:lstStyle>
            <a:lvl1pPr algn="ctr">
              <a:defRPr sz="2000">
                <a:solidFill>
                  <a:srgbClr val="FFFFFF"/>
                </a:solidFill>
              </a:defRPr>
            </a:lvl1pPr>
            <a:extLst/>
          </a:lstStyle>
          <a:p>
            <a:pPr algn="ctr"/>
            <a:fld id="{047E157E-8DCB-4F70-A0AF-5EB586A91DD4}" type="datetime1">
              <a:rPr lang="en-US" smtClean="0">
                <a:solidFill>
                  <a:srgbClr val="FFFFFF"/>
                </a:solidFill>
              </a:rPr>
              <a:pPr algn="ctr"/>
              <a:t>8/15/2019</a:t>
            </a:fld>
            <a:endParaRPr lang="en-US" sz="2000" dirty="0">
              <a:solidFill>
                <a:srgbClr val="FFFFFF"/>
              </a:solidFill>
            </a:endParaRPr>
          </a:p>
        </p:txBody>
      </p:sp>
      <p:sp>
        <p:nvSpPr>
          <p:cNvPr id="17" name="Footer Placeholder 16"/>
          <p:cNvSpPr>
            <a:spLocks noGrp="1"/>
          </p:cNvSpPr>
          <p:nvPr>
            <p:ph type="ftr" sz="quarter" idx="11"/>
          </p:nvPr>
        </p:nvSpPr>
        <p:spPr>
          <a:xfrm>
            <a:off x="2085393" y="177404"/>
            <a:ext cx="5867400" cy="273844"/>
          </a:xfrm>
        </p:spPr>
        <p:txBody>
          <a:bodyPr/>
          <a:lstStyle>
            <a:lvl1pPr algn="r">
              <a:defRPr>
                <a:solidFill>
                  <a:schemeClr val="tx2"/>
                </a:solidFill>
              </a:defRPr>
            </a:lvl1pPr>
            <a:extLst/>
          </a:lstStyle>
          <a:p>
            <a:pPr algn="r"/>
            <a:endParaRPr lang="en-US" dirty="0">
              <a:solidFill>
                <a:schemeClr val="tx2"/>
              </a:solidFill>
            </a:endParaRPr>
          </a:p>
        </p:txBody>
      </p:sp>
      <p:sp>
        <p:nvSpPr>
          <p:cNvPr id="29" name="Slide Number Placeholder 28"/>
          <p:cNvSpPr>
            <a:spLocks noGrp="1"/>
          </p:cNvSpPr>
          <p:nvPr>
            <p:ph type="sldNum" sz="quarter" idx="12"/>
          </p:nvPr>
        </p:nvSpPr>
        <p:spPr>
          <a:xfrm>
            <a:off x="8001000" y="171450"/>
            <a:ext cx="838200" cy="285750"/>
          </a:xfrm>
        </p:spPr>
        <p:txBody>
          <a:bodyPr/>
          <a:lstStyle>
            <a:lvl1pPr>
              <a:defRPr>
                <a:solidFill>
                  <a:schemeClr val="tx2"/>
                </a:solidFill>
              </a:defRPr>
            </a:lvl1pPr>
            <a:extLst/>
          </a:lstStyle>
          <a:p>
            <a:fld id="{8F82E0A0-C266-4798-8C8F-B9F91E9DA37E}" type="slidenum">
              <a:rPr lang="en-US" smtClean="0">
                <a:solidFill>
                  <a:schemeClr val="tx2"/>
                </a:solidFill>
              </a:rPr>
              <a:pPr/>
              <a:t>‹#›</a:t>
            </a:fld>
            <a:endParaRPr lang="en-US" dirty="0">
              <a:solidFill>
                <a:schemeClr val="tx2"/>
              </a:solidFill>
            </a:endParaRPr>
          </a:p>
        </p:txBody>
      </p:sp>
      <p:sp>
        <p:nvSpPr>
          <p:cNvPr id="12" name="Rectangle 11"/>
          <p:cNvSpPr>
            <a:spLocks noGrp="1"/>
          </p:cNvSpPr>
          <p:nvPr>
            <p:ph type="title"/>
          </p:nvPr>
        </p:nvSpPr>
        <p:spPr>
          <a:xfrm>
            <a:off x="2362200" y="2343150"/>
            <a:ext cx="6477000" cy="2038350"/>
          </a:xfrm>
        </p:spPr>
        <p:txBody>
          <a:bodyPr rtlCol="0" anchor="b"/>
          <a:lstStyle>
            <a:lvl1pPr>
              <a:defRPr cap="all" baseline="0"/>
            </a:lvl1pPr>
            <a:extLst/>
          </a:lstStyle>
          <a:p>
            <a:r>
              <a:rPr lang="en-US"/>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3610F5-5B2D-47EB-9D9E-5108CD8F27FD}" type="slidenum">
              <a:rPr lang="en-US"/>
              <a:pPr>
                <a:defRPr/>
              </a:pPr>
              <a:t>‹#›</a:t>
            </a:fld>
            <a:endParaRPr lang="en-US"/>
          </a:p>
        </p:txBody>
      </p:sp>
    </p:spTree>
    <p:extLst>
      <p:ext uri="{BB962C8B-B14F-4D97-AF65-F5344CB8AC3E}">
        <p14:creationId xmlns:p14="http://schemas.microsoft.com/office/powerpoint/2010/main" val="2185589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endParaRPr lang="en-US" dirty="0"/>
          </a:p>
        </p:txBody>
      </p:sp>
      <p:sp>
        <p:nvSpPr>
          <p:cNvPr id="3" name="Rectangle 2"/>
          <p:cNvSpPr>
            <a:spLocks noGrp="1"/>
          </p:cNvSpPr>
          <p:nvPr>
            <p:ph type="dt" sz="half" idx="10"/>
          </p:nvPr>
        </p:nvSpPr>
        <p:spPr/>
        <p:txBody>
          <a:bodyPr/>
          <a:lstStyle/>
          <a:p>
            <a:fld id="{E4606EA6-EFEA-4C30-9264-4F9291A5780D}" type="datetime1">
              <a:rPr lang="en-US" smtClean="0"/>
              <a:pPr/>
              <a:t>8/15/2019</a:t>
            </a:fld>
            <a:endParaRPr lang="en-US"/>
          </a:p>
        </p:txBody>
      </p:sp>
      <p:sp>
        <p:nvSpPr>
          <p:cNvPr id="4" name="Rectangle 3"/>
          <p:cNvSpPr>
            <a:spLocks noGrp="1"/>
          </p:cNvSpPr>
          <p:nvPr>
            <p:ph type="ftr" sz="quarter" idx="11"/>
          </p:nvPr>
        </p:nvSpPr>
        <p:spPr/>
        <p:txBody>
          <a:bodyPr/>
          <a:lstStyle/>
          <a:p>
            <a:endParaRPr lang="en-US"/>
          </a:p>
        </p:txBody>
      </p:sp>
      <p:sp>
        <p:nvSpPr>
          <p:cNvPr id="5" name="Rectangle 4"/>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a:p>
        </p:txBody>
      </p:sp>
      <p:sp>
        <p:nvSpPr>
          <p:cNvPr id="7" name="Rectangle 6"/>
          <p:cNvSpPr>
            <a:spLocks noGrp="1"/>
          </p:cNvSpPr>
          <p:nvPr>
            <p:ph sz="quarter" idx="13"/>
          </p:nvPr>
        </p:nvSpPr>
        <p:spPr>
          <a:xfrm>
            <a:off x="609600" y="1352550"/>
            <a:ext cx="8153400" cy="327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057400"/>
            <a:ext cx="7123113" cy="1254919"/>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7" name="Rectangle 6"/>
          <p:cNvSpPr/>
          <p:nvPr/>
        </p:nvSpPr>
        <p:spPr>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200150"/>
            <a:ext cx="1295400" cy="7429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1371600" y="1200150"/>
            <a:ext cx="7772400" cy="7429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hasCustomPrompt="1"/>
          </p:nvPr>
        </p:nvSpPr>
        <p:spPr>
          <a:xfrm>
            <a:off x="1371600" y="1200150"/>
            <a:ext cx="7620000" cy="742950"/>
          </a:xfrm>
        </p:spPr>
        <p:txBody>
          <a:bodyPr/>
          <a:lstStyle>
            <a:lvl1pPr algn="l">
              <a:buNone/>
              <a:defRPr sz="4400" b="0" cap="none">
                <a:solidFill>
                  <a:srgbClr val="FFFFFF"/>
                </a:solidFill>
              </a:defRPr>
            </a:lvl1pPr>
            <a:extLst/>
          </a:lstStyle>
          <a:p>
            <a:r>
              <a:rPr lang="en-US" dirty="0"/>
              <a:t>Click to edit master title style</a:t>
            </a:r>
          </a:p>
        </p:txBody>
      </p:sp>
      <p:sp>
        <p:nvSpPr>
          <p:cNvPr id="12" name="Date Placeholder 11"/>
          <p:cNvSpPr>
            <a:spLocks noGrp="1"/>
          </p:cNvSpPr>
          <p:nvPr>
            <p:ph type="dt" sz="half" idx="10"/>
          </p:nvPr>
        </p:nvSpPr>
        <p:spPr/>
        <p:txBody>
          <a:bodyPr/>
          <a:lstStyle/>
          <a:p>
            <a:fld id="{6FCF9F07-3BC7-4570-B054-79111B0A380C}" type="datetime1">
              <a:rPr lang="en-US" smtClean="0"/>
              <a:pPr/>
              <a:t>8/15/2019</a:t>
            </a:fld>
            <a:endParaRPr lang="en-US"/>
          </a:p>
        </p:txBody>
      </p:sp>
      <p:sp>
        <p:nvSpPr>
          <p:cNvPr id="13" name="Slide Number Placeholder 12"/>
          <p:cNvSpPr>
            <a:spLocks noGrp="1"/>
          </p:cNvSpPr>
          <p:nvPr>
            <p:ph type="sldNum" sz="quarter" idx="11"/>
          </p:nvPr>
        </p:nvSpPr>
        <p:spPr>
          <a:xfrm>
            <a:off x="0" y="1314450"/>
            <a:ext cx="1295400" cy="526257"/>
          </a:xfrm>
        </p:spPr>
        <p:txBody>
          <a:bodyPr>
            <a:noAutofit/>
          </a:bodyPr>
          <a:lstStyle>
            <a:lvl1pPr>
              <a:defRPr sz="2400">
                <a:solidFill>
                  <a:srgbClr val="FFFFFF"/>
                </a:solidFill>
              </a:defRPr>
            </a:lvl1pPr>
            <a:extLst/>
          </a:lstStyle>
          <a:p>
            <a:pPr algn="ctr"/>
            <a:fld id="{8F82E0A0-C266-4798-8C8F-B9F91E9DA37E}" type="slidenum">
              <a:rPr lang="en-US" sz="2400" b="1" smtClean="0">
                <a:solidFill>
                  <a:srgbClr val="FFFFFF"/>
                </a:solidFill>
              </a:rPr>
              <a:pPr algn="ctr"/>
              <a:t>‹#›</a:t>
            </a:fld>
            <a:endParaRPr lang="en-US" sz="2400" dirty="0">
              <a:solidFill>
                <a:srgbClr val="FFFFFF"/>
              </a:solidFill>
            </a:endParaRPr>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8"/>
          <p:cNvSpPr>
            <a:spLocks noGrp="1"/>
          </p:cNvSpPr>
          <p:nvPr>
            <p:ph sz="quarter" idx="13"/>
          </p:nvPr>
        </p:nvSpPr>
        <p:spPr>
          <a:xfrm>
            <a:off x="609600" y="1352551"/>
            <a:ext cx="3886200" cy="32686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844901" y="1352549"/>
            <a:ext cx="3886200" cy="3268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5"/>
          </p:nvPr>
        </p:nvSpPr>
        <p:spPr/>
        <p:txBody>
          <a:bodyPr rtlCol="0"/>
          <a:lstStyle/>
          <a:p>
            <a:fld id="{E4606EA6-EFEA-4C30-9264-4F9291A5780D}" type="datetime1">
              <a:rPr lang="en-US" smtClean="0"/>
              <a:pPr/>
              <a:t>8/15/2019</a:t>
            </a:fld>
            <a:endParaRPr lang="en-US"/>
          </a:p>
        </p:txBody>
      </p:sp>
      <p:sp>
        <p:nvSpPr>
          <p:cNvPr id="10" name="Slide Number Placeholder 9"/>
          <p:cNvSpPr>
            <a:spLocks noGrp="1"/>
          </p:cNvSpPr>
          <p:nvPr>
            <p:ph type="sldNum" sz="quarter" idx="16"/>
          </p:nvPr>
        </p:nvSpPr>
        <p:spPr/>
        <p:txBody>
          <a:bodyPr rtlCol="0"/>
          <a:lstStyle/>
          <a:p>
            <a:pPr algn="ctr"/>
            <a:fld id="{8F82E0A0-C266-4798-8C8F-B9F91E9DA37E}" type="slidenum">
              <a:rPr lang="en-US" sz="1400" b="1" smtClean="0">
                <a:solidFill>
                  <a:srgbClr val="FFFFFF"/>
                </a:solidFill>
              </a:rPr>
              <a:pPr algn="ct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648" y="118110"/>
            <a:ext cx="8153400" cy="1005840"/>
          </a:xfrm>
        </p:spPr>
        <p:txBody>
          <a:bodyPr anchor="b"/>
          <a:lstStyle>
            <a:lvl1pPr>
              <a:defRPr/>
            </a:lvl1pPr>
            <a:extLst/>
          </a:lstStyle>
          <a:p>
            <a:r>
              <a:rPr lang="en-US"/>
              <a:t>Click to edit Master title style</a:t>
            </a:r>
            <a:endParaRPr lang="en-US" dirty="0"/>
          </a:p>
        </p:txBody>
      </p:sp>
      <p:sp>
        <p:nvSpPr>
          <p:cNvPr id="11" name="Content Placeholder 10"/>
          <p:cNvSpPr>
            <a:spLocks noGrp="1"/>
          </p:cNvSpPr>
          <p:nvPr>
            <p:ph sz="quarter" idx="13"/>
          </p:nvPr>
        </p:nvSpPr>
        <p:spPr>
          <a:xfrm>
            <a:off x="609600" y="1919818"/>
            <a:ext cx="3886200" cy="2628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800600" y="1919818"/>
            <a:ext cx="3886200" cy="2628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5"/>
          </p:nvPr>
        </p:nvSpPr>
        <p:spPr/>
        <p:txBody>
          <a:bodyPr rtlCol="0"/>
          <a:lstStyle/>
          <a:p>
            <a:fld id="{E4606EA6-EFEA-4C30-9264-4F9291A5780D}" type="datetime1">
              <a:rPr lang="en-US" smtClean="0"/>
              <a:pPr/>
              <a:t>8/15/2019</a:t>
            </a:fld>
            <a:endParaRPr lang="en-US"/>
          </a:p>
        </p:txBody>
      </p:sp>
      <p:sp>
        <p:nvSpPr>
          <p:cNvPr id="12" name="Slide Number Placeholder 11"/>
          <p:cNvSpPr>
            <a:spLocks noGrp="1"/>
          </p:cNvSpPr>
          <p:nvPr>
            <p:ph type="sldNum" sz="quarter" idx="16"/>
          </p:nvPr>
        </p:nvSpPr>
        <p:spPr/>
        <p:txBody>
          <a:bodyPr rtlCol="0"/>
          <a:lstStyle/>
          <a:p>
            <a:pPr algn="ctr"/>
            <a:fld id="{8F82E0A0-C266-4798-8C8F-B9F91E9DA37E}" type="slidenum">
              <a:rPr lang="en-US" sz="1400" b="1" smtClean="0">
                <a:solidFill>
                  <a:srgbClr val="FFFFFF"/>
                </a:solidFill>
              </a:rPr>
              <a:pPr algn="ct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8"/>
          </p:nvPr>
        </p:nvSpPr>
        <p:spPr>
          <a:xfrm>
            <a:off x="609600" y="1362287"/>
            <a:ext cx="3886200" cy="530352"/>
          </a:xfrm>
          <a:solidFill>
            <a:schemeClr val="accent2"/>
          </a:solidFill>
        </p:spPr>
        <p:txBody>
          <a:bodyPr rtlCol="0" anchor="ctr"/>
          <a:lstStyle>
            <a:lvl1pPr>
              <a:buFontTx/>
              <a:buNone/>
              <a:defRPr sz="2000" b="1">
                <a:solidFill>
                  <a:srgbClr val="FFFFFF"/>
                </a:solidFill>
              </a:defRPr>
            </a:lvl1pPr>
            <a:extLst/>
          </a:lstStyle>
          <a:p>
            <a:pPr lvl="0"/>
            <a:r>
              <a:rPr lang="en-US"/>
              <a:t>Click to edit Master text styles</a:t>
            </a:r>
          </a:p>
        </p:txBody>
      </p:sp>
      <p:sp>
        <p:nvSpPr>
          <p:cNvPr id="15" name="Text Placeholder 14"/>
          <p:cNvSpPr>
            <a:spLocks noGrp="1"/>
          </p:cNvSpPr>
          <p:nvPr>
            <p:ph type="body" sz="quarter" idx="19"/>
          </p:nvPr>
        </p:nvSpPr>
        <p:spPr>
          <a:xfrm>
            <a:off x="4800600" y="1362287"/>
            <a:ext cx="3886200" cy="530352"/>
          </a:xfrm>
          <a:solidFill>
            <a:schemeClr val="accent4"/>
          </a:solidFill>
        </p:spPr>
        <p:txBody>
          <a:bodyPr rtlCol="0" anchor="ctr"/>
          <a:lstStyle>
            <a:lvl1pPr>
              <a:buFontTx/>
              <a:buNone/>
              <a:defRPr sz="2000" b="1">
                <a:solidFill>
                  <a:srgbClr val="FFFFFF"/>
                </a:solidFill>
              </a:defRPr>
            </a:lvl1pPr>
            <a:extLst/>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FADB5D-B7A0-47E3-AD2D-B1A6F8614213}" type="datetime1">
              <a:rPr lang="en-US" smtClean="0"/>
              <a:pPr/>
              <a:t>8/15/2019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solidFill>
                  <a:srgbClr val="FFFFFF"/>
                </a:solidFill>
              </a:rPr>
              <a:pPr/>
              <a:t>‹#›</a:t>
            </a:fld>
            <a:endParaRPr lang="en-US" dirty="0">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smtClean="0"/>
              <a:pPr/>
              <a:t>8/15/2019</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4686300"/>
            <a:ext cx="533400" cy="285750"/>
          </a:xfrm>
        </p:spPr>
        <p:txBody>
          <a:bodyPr/>
          <a:lstStyle>
            <a:lvl1pPr>
              <a:defRPr>
                <a:solidFill>
                  <a:schemeClr val="tx2"/>
                </a:solidFill>
              </a:defRPr>
            </a:lvl1pPr>
            <a:extLst/>
          </a:lstStyle>
          <a:p>
            <a:fld id="{A3F7CB7D-F184-43C7-B6FD-03D728E1BBFF}" type="slidenum">
              <a:rPr lang="en-US" smtClean="0">
                <a:solidFill>
                  <a:schemeClr val="tx2"/>
                </a:solidFill>
              </a:rPr>
              <a:pPr/>
              <a:t>‹#›</a:t>
            </a:fld>
            <a:endParaRPr lang="en-US" dirty="0">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8153400" cy="1005840"/>
          </a:xfrm>
        </p:spPr>
        <p:txBody>
          <a:bodyPr anchor="b"/>
          <a:lstStyle>
            <a:lvl1pPr algn="l">
              <a:buNone/>
              <a:defRPr sz="4200" b="0"/>
            </a:lvl1pPr>
            <a:extLst/>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F49A8198-4617-485E-9585-4840B69DBBA6}" type="datetime1">
              <a:rPr lang="en-US" smtClean="0"/>
              <a:pPr/>
              <a:t>8/15/2019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solidFill>
                  <a:srgbClr val="FFFFFF"/>
                </a:solidFill>
              </a:rPr>
              <a:pPr/>
              <a:t>‹#›</a:t>
            </a:fld>
            <a:endParaRPr lang="en-US" dirty="0">
              <a:solidFill>
                <a:srgbClr val="FFFFFF"/>
              </a:solidFill>
            </a:endParaRPr>
          </a:p>
        </p:txBody>
      </p:sp>
      <p:sp>
        <p:nvSpPr>
          <p:cNvPr id="3" name="Text Placeholder 2"/>
          <p:cNvSpPr>
            <a:spLocks noGrp="1"/>
          </p:cNvSpPr>
          <p:nvPr>
            <p:ph type="body" idx="1"/>
          </p:nvPr>
        </p:nvSpPr>
        <p:spPr>
          <a:xfrm>
            <a:off x="609600" y="1428750"/>
            <a:ext cx="1600200" cy="31242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9" name="Content Placeholder 8"/>
          <p:cNvSpPr>
            <a:spLocks noGrp="1"/>
          </p:cNvSpPr>
          <p:nvPr>
            <p:ph sz="quarter" idx="13"/>
          </p:nvPr>
        </p:nvSpPr>
        <p:spPr>
          <a:xfrm>
            <a:off x="2362200" y="1428750"/>
            <a:ext cx="64008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57668" y="0"/>
            <a:ext cx="7586332" cy="3419856"/>
          </a:xfrm>
          <a:solidFill>
            <a:schemeClr val="tx2">
              <a:shade val="50000"/>
            </a:schemeClr>
          </a:solidFill>
          <a:ln>
            <a:noFill/>
          </a:ln>
        </p:spPr>
        <p:txBody>
          <a:bodyPr/>
          <a:lstStyle>
            <a:lvl1pPr>
              <a:buNone/>
              <a:defRPr sz="3200"/>
            </a:lvl1pPr>
            <a:extLst/>
          </a:lstStyle>
          <a:p>
            <a:r>
              <a:rPr lang="en-US"/>
              <a:t>Drag picture to placeholder or click icon to add</a:t>
            </a:r>
            <a:endParaRPr lang="en-US" dirty="0"/>
          </a:p>
        </p:txBody>
      </p:sp>
      <p:sp>
        <p:nvSpPr>
          <p:cNvPr id="4" name="Text Placeholder 3"/>
          <p:cNvSpPr>
            <a:spLocks noGrp="1"/>
          </p:cNvSpPr>
          <p:nvPr>
            <p:ph type="body" sz="half" idx="2"/>
          </p:nvPr>
        </p:nvSpPr>
        <p:spPr>
          <a:xfrm>
            <a:off x="1600200" y="4114800"/>
            <a:ext cx="7315200" cy="51435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extLst/>
          </a:lstStyle>
          <a:p>
            <a:pPr lvl="0"/>
            <a:r>
              <a:rPr lang="en-US"/>
              <a:t>Click to edit Master text styles</a:t>
            </a:r>
          </a:p>
        </p:txBody>
      </p:sp>
      <p:sp>
        <p:nvSpPr>
          <p:cNvPr id="8" name="Rectangle 7"/>
          <p:cNvSpPr/>
          <p:nvPr/>
        </p:nvSpPr>
        <p:spPr>
          <a:xfrm>
            <a:off x="-9144" y="3429000"/>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9144" y="3497580"/>
            <a:ext cx="1463040"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1545336" y="3490722"/>
            <a:ext cx="7589520"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600200" y="3543300"/>
            <a:ext cx="7315200" cy="457200"/>
          </a:xfrm>
        </p:spPr>
        <p:txBody>
          <a:bodyPr anchor="ctr"/>
          <a:lstStyle>
            <a:lvl1pPr algn="l">
              <a:buNone/>
              <a:defRPr sz="2800" b="0">
                <a:solidFill>
                  <a:srgbClr val="FFFFFF"/>
                </a:solidFill>
              </a:defRPr>
            </a:lvl1pPr>
            <a:extLst/>
          </a:lstStyle>
          <a:p>
            <a:r>
              <a:rPr lang="en-US"/>
              <a:t>Click to edit Master title style</a:t>
            </a:r>
            <a:endParaRPr lang="en-US" dirty="0"/>
          </a:p>
        </p:txBody>
      </p:sp>
      <p:sp>
        <p:nvSpPr>
          <p:cNvPr id="11" name="Rectangle 10"/>
          <p:cNvSpPr/>
          <p:nvPr/>
        </p:nvSpPr>
        <p:spPr>
          <a:xfrm>
            <a:off x="1447800" y="0"/>
            <a:ext cx="100584" cy="515035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2" name="Date Placeholder 11"/>
          <p:cNvSpPr>
            <a:spLocks noGrp="1"/>
          </p:cNvSpPr>
          <p:nvPr>
            <p:ph type="dt" sz="half" idx="10"/>
          </p:nvPr>
        </p:nvSpPr>
        <p:spPr>
          <a:xfrm>
            <a:off x="6248400" y="4686300"/>
            <a:ext cx="2667000" cy="273844"/>
          </a:xfrm>
        </p:spPr>
        <p:txBody>
          <a:bodyPr rtlCol="0"/>
          <a:lstStyle/>
          <a:p>
            <a:fld id="{E4606EA6-EFEA-4C30-9264-4F9291A5780D}" type="datetime1">
              <a:rPr lang="en-US" smtClean="0"/>
              <a:pPr/>
              <a:t>8/15/2019</a:t>
            </a:fld>
            <a:endParaRPr lang="en-US"/>
          </a:p>
        </p:txBody>
      </p:sp>
      <p:sp>
        <p:nvSpPr>
          <p:cNvPr id="13" name="Slide Number Placeholder 12"/>
          <p:cNvSpPr>
            <a:spLocks noGrp="1"/>
          </p:cNvSpPr>
          <p:nvPr>
            <p:ph type="sldNum" sz="quarter" idx="11"/>
          </p:nvPr>
        </p:nvSpPr>
        <p:spPr>
          <a:xfrm>
            <a:off x="0" y="3500437"/>
            <a:ext cx="1447800" cy="497684"/>
          </a:xfrm>
        </p:spPr>
        <p:txBody>
          <a:bodyPr rtlCol="0"/>
          <a:lstStyle>
            <a:lvl1pPr>
              <a:defRPr sz="2800"/>
            </a:lvl1pPr>
            <a:extLst/>
          </a:lstStyle>
          <a:p>
            <a:pPr algn="ctr"/>
            <a:fld id="{8F82E0A0-C266-4798-8C8F-B9F91E9DA37E}" type="slidenum">
              <a:rPr lang="en-US" sz="2800" b="1" smtClean="0">
                <a:solidFill>
                  <a:srgbClr val="FFFFFF"/>
                </a:solidFill>
              </a:rPr>
              <a:pPr algn="ctr"/>
              <a:t>‹#›</a:t>
            </a:fld>
            <a:endParaRPr lang="en-US" sz="2800" dirty="0"/>
          </a:p>
        </p:txBody>
      </p:sp>
      <p:sp>
        <p:nvSpPr>
          <p:cNvPr id="14" name="Footer Placeholder 13"/>
          <p:cNvSpPr>
            <a:spLocks noGrp="1"/>
          </p:cNvSpPr>
          <p:nvPr>
            <p:ph type="ftr" sz="quarter" idx="12"/>
          </p:nvPr>
        </p:nvSpPr>
        <p:spPr>
          <a:xfrm>
            <a:off x="1600200" y="4686155"/>
            <a:ext cx="4572000" cy="273844"/>
          </a:xfrm>
        </p:spPr>
        <p:txBody>
          <a:bodyPr rtlCol="0"/>
          <a:lstStyle/>
          <a:p>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612648" y="1352550"/>
            <a:ext cx="8153400" cy="3242310"/>
          </a:xfrm>
          <a:prstGeom prst="rect">
            <a:avLst/>
          </a:prstGeom>
        </p:spPr>
        <p:txBody>
          <a:bodyPr vert="horz">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3"/>
          <p:cNvSpPr>
            <a:spLocks noGrp="1"/>
          </p:cNvSpPr>
          <p:nvPr>
            <p:ph type="dt" sz="half" idx="2"/>
          </p:nvPr>
        </p:nvSpPr>
        <p:spPr>
          <a:xfrm>
            <a:off x="6096000" y="4686300"/>
            <a:ext cx="2667000" cy="273844"/>
          </a:xfrm>
          <a:prstGeom prst="rect">
            <a:avLst/>
          </a:prstGeom>
        </p:spPr>
        <p:txBody>
          <a:bodyPr vert="horz" anchor="ctr" anchorCtr="0"/>
          <a:lstStyle>
            <a:lvl1pPr algn="l">
              <a:defRPr sz="1400">
                <a:solidFill>
                  <a:schemeClr val="tx2"/>
                </a:solidFill>
              </a:defRPr>
            </a:lvl1pPr>
            <a:extLst/>
          </a:lstStyle>
          <a:p>
            <a:fld id="{E4606EA6-EFEA-4C30-9264-4F9291A5780D}" type="datetime1">
              <a:rPr lang="en-US" smtClean="0"/>
              <a:pPr/>
              <a:t>8/15/2019</a:t>
            </a:fld>
            <a:endParaRPr lang="en-US" sz="1400" dirty="0">
              <a:solidFill>
                <a:schemeClr val="tx2"/>
              </a:solidFill>
            </a:endParaRPr>
          </a:p>
        </p:txBody>
      </p:sp>
      <p:sp>
        <p:nvSpPr>
          <p:cNvPr id="3" name="Footer Placeholder 2"/>
          <p:cNvSpPr>
            <a:spLocks noGrp="1"/>
          </p:cNvSpPr>
          <p:nvPr>
            <p:ph type="ftr" sz="quarter" idx="3"/>
          </p:nvPr>
        </p:nvSpPr>
        <p:spPr>
          <a:xfrm>
            <a:off x="609601" y="4686155"/>
            <a:ext cx="5421083" cy="273844"/>
          </a:xfrm>
          <a:prstGeom prst="rect">
            <a:avLst/>
          </a:prstGeom>
        </p:spPr>
        <p:txBody>
          <a:bodyPr vert="horz" anchor="ctr"/>
          <a:lstStyle>
            <a:lvl1pPr algn="r">
              <a:defRPr sz="1400">
                <a:solidFill>
                  <a:schemeClr val="tx2"/>
                </a:solidFill>
              </a:defRPr>
            </a:lvl1pPr>
            <a:extLst/>
          </a:lstStyle>
          <a:p>
            <a:pPr algn="r"/>
            <a:endParaRPr lang="en-US" sz="1400" dirty="0">
              <a:solidFill>
                <a:schemeClr val="tx2"/>
              </a:solidFill>
            </a:endParaRPr>
          </a:p>
        </p:txBody>
      </p:sp>
      <p:sp>
        <p:nvSpPr>
          <p:cNvPr id="7" name="Rectangle 6"/>
          <p:cNvSpPr/>
          <p:nvPr/>
        </p:nvSpPr>
        <p:spPr>
          <a:xfrm>
            <a:off x="0" y="1095170"/>
            <a:ext cx="9144000" cy="24003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129460"/>
            <a:ext cx="533400" cy="1714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590550" y="1129460"/>
            <a:ext cx="8553450" cy="1714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3" name="Slide Number Placeholder 22"/>
          <p:cNvSpPr>
            <a:spLocks noGrp="1"/>
          </p:cNvSpPr>
          <p:nvPr>
            <p:ph type="sldNum" sz="quarter" idx="4"/>
          </p:nvPr>
        </p:nvSpPr>
        <p:spPr>
          <a:xfrm>
            <a:off x="0" y="1123507"/>
            <a:ext cx="533400" cy="183357"/>
          </a:xfrm>
          <a:prstGeom prst="rect">
            <a:avLst/>
          </a:prstGeom>
        </p:spPr>
        <p:txBody>
          <a:bodyPr vert="horz" anchor="ctr" anchorCtr="0">
            <a:normAutofit/>
          </a:bodyPr>
          <a:lstStyle>
            <a:lvl1pPr algn="ctr">
              <a:defRPr sz="1400" b="1">
                <a:solidFill>
                  <a:srgbClr val="FFFFFF"/>
                </a:solidFill>
              </a:defRPr>
            </a:lvl1pPr>
            <a:extLst/>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
        <p:nvSpPr>
          <p:cNvPr id="22" name="Title Placeholder 21"/>
          <p:cNvSpPr>
            <a:spLocks noGrp="1"/>
          </p:cNvSpPr>
          <p:nvPr>
            <p:ph type="title"/>
          </p:nvPr>
        </p:nvSpPr>
        <p:spPr>
          <a:xfrm>
            <a:off x="609600" y="118110"/>
            <a:ext cx="8153400" cy="1005840"/>
          </a:xfrm>
          <a:prstGeom prst="rect">
            <a:avLst/>
          </a:prstGeom>
        </p:spPr>
        <p:txBody>
          <a:bodyPr vert="horz" anchor="b">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8"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Lst>
  <p:txStyles>
    <p:titleStyle>
      <a:lvl1pPr algn="l" rtl="0" eaLnBrk="1" latinLnBrk="0" hangingPunct="1">
        <a:spcBef>
          <a:spcPct val="0"/>
        </a:spcBef>
        <a:buNone/>
        <a:defRPr sz="4200" kern="1200">
          <a:solidFill>
            <a:schemeClr val="tx2"/>
          </a:solidFill>
          <a:latin typeface="+mj-lt"/>
          <a:ea typeface="+mj-ea"/>
          <a:cs typeface="+mj-cs"/>
        </a:defRPr>
      </a:lvl1pPr>
      <a:extLst/>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20.gif"/><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7.e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package" Target="../embeddings/Microsoft_Word_Document.docx"/></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www.showme.net/~fkeller/quake/topog.htm"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a:xfrm>
            <a:off x="1219200" y="514350"/>
            <a:ext cx="6477000" cy="1752600"/>
          </a:xfrm>
        </p:spPr>
        <p:txBody>
          <a:bodyPr>
            <a:normAutofit/>
          </a:bodyPr>
          <a:lstStyle/>
          <a:p>
            <a:pPr algn="ctr"/>
            <a:r>
              <a:rPr lang="en-US" sz="2000" b="1" dirty="0"/>
              <a:t>Spatial Analysis of Benefits of Site Specific Ground Motion Response Analysis</a:t>
            </a:r>
            <a:br>
              <a:rPr lang="en-US" sz="2000" dirty="0"/>
            </a:br>
            <a:r>
              <a:rPr lang="en-US" sz="2000" b="1" dirty="0"/>
              <a:t>(Research Project No. TRC1901)</a:t>
            </a:r>
            <a:br>
              <a:rPr lang="en-US" dirty="0"/>
            </a:br>
            <a:endParaRPr lang="en-US" sz="3200" dirty="0"/>
          </a:p>
        </p:txBody>
      </p:sp>
      <p:sp>
        <p:nvSpPr>
          <p:cNvPr id="5" name="Rectangle 4"/>
          <p:cNvSpPr>
            <a:spLocks noGrp="1"/>
          </p:cNvSpPr>
          <p:nvPr>
            <p:ph type="subTitle" idx="1"/>
          </p:nvPr>
        </p:nvSpPr>
        <p:spPr>
          <a:xfrm>
            <a:off x="1204291" y="2343150"/>
            <a:ext cx="7010400" cy="1676400"/>
          </a:xfrm>
        </p:spPr>
        <p:txBody>
          <a:bodyPr>
            <a:normAutofit fontScale="92500" lnSpcReduction="20000"/>
          </a:bodyPr>
          <a:lstStyle/>
          <a:p>
            <a:pPr algn="ctr"/>
            <a:r>
              <a:rPr lang="en-US" dirty="0"/>
              <a:t>Ashraf </a:t>
            </a:r>
            <a:r>
              <a:rPr lang="en-US" dirty="0" err="1"/>
              <a:t>Elsayed</a:t>
            </a:r>
            <a:r>
              <a:rPr lang="en-US" dirty="0"/>
              <a:t>, Ph.D., P.E.</a:t>
            </a:r>
          </a:p>
          <a:p>
            <a:pPr algn="ctr"/>
            <a:r>
              <a:rPr lang="en-US" dirty="0"/>
              <a:t>Shahram Pezeshk, Ph.D., P.E., F.ASCE</a:t>
            </a:r>
          </a:p>
          <a:p>
            <a:pPr algn="ctr"/>
            <a:r>
              <a:rPr lang="en-US" dirty="0"/>
              <a:t>Nima Nazemi</a:t>
            </a:r>
          </a:p>
          <a:p>
            <a:pPr algn="ctr"/>
            <a:r>
              <a:rPr lang="en-US" dirty="0"/>
              <a:t>Ali Farhadi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7AC117-7999-42F9-B1F0-DAD581E740A1}"/>
              </a:ext>
            </a:extLst>
          </p:cNvPr>
          <p:cNvPicPr>
            <a:picLocks noChangeAspect="1"/>
          </p:cNvPicPr>
          <p:nvPr/>
        </p:nvPicPr>
        <p:blipFill>
          <a:blip r:embed="rId2"/>
          <a:stretch>
            <a:fillRect/>
          </a:stretch>
        </p:blipFill>
        <p:spPr>
          <a:xfrm>
            <a:off x="1618630" y="340113"/>
            <a:ext cx="6164921" cy="3859904"/>
          </a:xfrm>
          <a:prstGeom prst="rect">
            <a:avLst/>
          </a:prstGeom>
        </p:spPr>
      </p:pic>
      <p:sp>
        <p:nvSpPr>
          <p:cNvPr id="6" name="Rectangle 5">
            <a:extLst>
              <a:ext uri="{FF2B5EF4-FFF2-40B4-BE49-F238E27FC236}">
                <a16:creationId xmlns:a16="http://schemas.microsoft.com/office/drawing/2014/main" id="{DBC246B1-1993-437E-8F2F-80923689FD77}"/>
              </a:ext>
            </a:extLst>
          </p:cNvPr>
          <p:cNvSpPr/>
          <p:nvPr/>
        </p:nvSpPr>
        <p:spPr>
          <a:xfrm>
            <a:off x="1243362" y="4266924"/>
            <a:ext cx="7482467" cy="707886"/>
          </a:xfrm>
          <a:prstGeom prst="rect">
            <a:avLst/>
          </a:prstGeom>
        </p:spPr>
        <p:txBody>
          <a:bodyPr wrap="square">
            <a:spAutoFit/>
          </a:bodyPr>
          <a:lstStyle/>
          <a:p>
            <a:r>
              <a:rPr lang="en-US" sz="2000" dirty="0"/>
              <a:t>Location of fault sources in the Central and Eastern United States. </a:t>
            </a:r>
          </a:p>
          <a:p>
            <a:r>
              <a:rPr lang="en-US" sz="2000" dirty="0"/>
              <a:t>(USGS Open-File Report, 2014)</a:t>
            </a:r>
          </a:p>
        </p:txBody>
      </p:sp>
    </p:spTree>
    <p:extLst>
      <p:ext uri="{BB962C8B-B14F-4D97-AF65-F5344CB8AC3E}">
        <p14:creationId xmlns:p14="http://schemas.microsoft.com/office/powerpoint/2010/main" val="3418529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8730-4942-421B-AC44-F3777C8BAB22}"/>
              </a:ext>
            </a:extLst>
          </p:cNvPr>
          <p:cNvSpPr>
            <a:spLocks noGrp="1"/>
          </p:cNvSpPr>
          <p:nvPr>
            <p:ph type="title"/>
          </p:nvPr>
        </p:nvSpPr>
        <p:spPr/>
        <p:txBody>
          <a:bodyPr/>
          <a:lstStyle/>
          <a:p>
            <a:r>
              <a:rPr lang="en-US" dirty="0"/>
              <a:t>Study Area</a:t>
            </a:r>
          </a:p>
        </p:txBody>
      </p:sp>
      <p:pic>
        <p:nvPicPr>
          <p:cNvPr id="4" name="Picture 3">
            <a:extLst>
              <a:ext uri="{FF2B5EF4-FFF2-40B4-BE49-F238E27FC236}">
                <a16:creationId xmlns:a16="http://schemas.microsoft.com/office/drawing/2014/main" id="{27B3C391-2A6E-4557-96D1-5EEE6E3AD3CE}"/>
              </a:ext>
            </a:extLst>
          </p:cNvPr>
          <p:cNvPicPr/>
          <p:nvPr/>
        </p:nvPicPr>
        <p:blipFill>
          <a:blip r:embed="rId2"/>
          <a:stretch>
            <a:fillRect/>
          </a:stretch>
        </p:blipFill>
        <p:spPr>
          <a:xfrm>
            <a:off x="2286000" y="1352550"/>
            <a:ext cx="4572000" cy="3331210"/>
          </a:xfrm>
          <a:prstGeom prst="rect">
            <a:avLst/>
          </a:prstGeom>
        </p:spPr>
      </p:pic>
    </p:spTree>
    <p:extLst>
      <p:ext uri="{BB962C8B-B14F-4D97-AF65-F5344CB8AC3E}">
        <p14:creationId xmlns:p14="http://schemas.microsoft.com/office/powerpoint/2010/main" val="468535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65E78-C901-44E2-A579-B59E9F8A212D}"/>
              </a:ext>
            </a:extLst>
          </p:cNvPr>
          <p:cNvSpPr>
            <a:spLocks noGrp="1"/>
          </p:cNvSpPr>
          <p:nvPr>
            <p:ph type="title"/>
          </p:nvPr>
        </p:nvSpPr>
        <p:spPr/>
        <p:txBody>
          <a:bodyPr>
            <a:normAutofit/>
          </a:bodyPr>
          <a:lstStyle/>
          <a:p>
            <a:r>
              <a:rPr lang="en-US" dirty="0"/>
              <a:t>Site selection	</a:t>
            </a:r>
          </a:p>
        </p:txBody>
      </p:sp>
      <p:sp>
        <p:nvSpPr>
          <p:cNvPr id="3" name="Content Placeholder 2">
            <a:extLst>
              <a:ext uri="{FF2B5EF4-FFF2-40B4-BE49-F238E27FC236}">
                <a16:creationId xmlns:a16="http://schemas.microsoft.com/office/drawing/2014/main" id="{1D926511-A0DD-44D4-8389-6B012F6898E0}"/>
              </a:ext>
            </a:extLst>
          </p:cNvPr>
          <p:cNvSpPr>
            <a:spLocks noGrp="1"/>
          </p:cNvSpPr>
          <p:nvPr>
            <p:ph sz="quarter" idx="13"/>
          </p:nvPr>
        </p:nvSpPr>
        <p:spPr/>
        <p:txBody>
          <a:bodyPr>
            <a:normAutofit/>
          </a:bodyPr>
          <a:lstStyle/>
          <a:p>
            <a:endParaRPr lang="en-US" sz="4000" dirty="0"/>
          </a:p>
          <a:p>
            <a:r>
              <a:rPr lang="en-US" sz="4000" dirty="0"/>
              <a:t> Geological considerations</a:t>
            </a:r>
          </a:p>
          <a:p>
            <a:r>
              <a:rPr lang="en-US" sz="4000" dirty="0"/>
              <a:t> Area coverage</a:t>
            </a:r>
          </a:p>
          <a:p>
            <a:r>
              <a:rPr lang="en-US" sz="4000" dirty="0"/>
              <a:t> Boring log information availability</a:t>
            </a:r>
          </a:p>
          <a:p>
            <a:pPr marL="0" indent="0">
              <a:buNone/>
            </a:pPr>
            <a:endParaRPr lang="en-US" sz="2800" dirty="0"/>
          </a:p>
        </p:txBody>
      </p:sp>
    </p:spTree>
    <p:extLst>
      <p:ext uri="{BB962C8B-B14F-4D97-AF65-F5344CB8AC3E}">
        <p14:creationId xmlns:p14="http://schemas.microsoft.com/office/powerpoint/2010/main" val="1987569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369520-25F7-457E-8A7C-3D1F2A2F12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3459" y="0"/>
            <a:ext cx="6657082" cy="5143500"/>
          </a:xfrm>
          <a:prstGeom prst="rect">
            <a:avLst/>
          </a:prstGeom>
        </p:spPr>
      </p:pic>
    </p:spTree>
    <p:extLst>
      <p:ext uri="{BB962C8B-B14F-4D97-AF65-F5344CB8AC3E}">
        <p14:creationId xmlns:p14="http://schemas.microsoft.com/office/powerpoint/2010/main" val="2076614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20A2-9CF4-4698-93FF-C88441343B47}"/>
              </a:ext>
            </a:extLst>
          </p:cNvPr>
          <p:cNvSpPr>
            <a:spLocks noGrp="1"/>
          </p:cNvSpPr>
          <p:nvPr>
            <p:ph type="title"/>
          </p:nvPr>
        </p:nvSpPr>
        <p:spPr/>
        <p:txBody>
          <a:bodyPr>
            <a:normAutofit/>
          </a:bodyPr>
          <a:lstStyle/>
          <a:p>
            <a:r>
              <a:rPr lang="en-US" sz="2400" dirty="0"/>
              <a:t>Locations of Proposed Sites, Available Boring Logs, Future Bridge Sites, and Sites Investigated by TRC1603 and TRC0803 Projects</a:t>
            </a:r>
          </a:p>
        </p:txBody>
      </p:sp>
      <p:pic>
        <p:nvPicPr>
          <p:cNvPr id="4" name="Picture 3">
            <a:extLst>
              <a:ext uri="{FF2B5EF4-FFF2-40B4-BE49-F238E27FC236}">
                <a16:creationId xmlns:a16="http://schemas.microsoft.com/office/drawing/2014/main" id="{BE05274D-0BA0-4B22-822E-29ED8E31975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0750" y="1340485"/>
            <a:ext cx="4762500" cy="3684905"/>
          </a:xfrm>
          <a:prstGeom prst="rect">
            <a:avLst/>
          </a:prstGeom>
          <a:noFill/>
          <a:ln>
            <a:noFill/>
          </a:ln>
        </p:spPr>
      </p:pic>
    </p:spTree>
    <p:extLst>
      <p:ext uri="{BB962C8B-B14F-4D97-AF65-F5344CB8AC3E}">
        <p14:creationId xmlns:p14="http://schemas.microsoft.com/office/powerpoint/2010/main" val="2550651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58281-6FA7-4F01-B82A-783FA92D6808}"/>
              </a:ext>
            </a:extLst>
          </p:cNvPr>
          <p:cNvSpPr>
            <a:spLocks noGrp="1"/>
          </p:cNvSpPr>
          <p:nvPr>
            <p:ph type="title"/>
          </p:nvPr>
        </p:nvSpPr>
        <p:spPr/>
        <p:txBody>
          <a:bodyPr>
            <a:noAutofit/>
          </a:bodyPr>
          <a:lstStyle/>
          <a:p>
            <a:r>
              <a:rPr lang="en-US" sz="3200" dirty="0"/>
              <a:t>Locations of Proposed Sites and Sites Investigated by TRC1603 and TRC0803 Projects.</a:t>
            </a:r>
          </a:p>
        </p:txBody>
      </p:sp>
      <p:pic>
        <p:nvPicPr>
          <p:cNvPr id="4" name="Picture 3">
            <a:extLst>
              <a:ext uri="{FF2B5EF4-FFF2-40B4-BE49-F238E27FC236}">
                <a16:creationId xmlns:a16="http://schemas.microsoft.com/office/drawing/2014/main" id="{F014EFA5-6561-4A4C-B048-6192D730D3C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1700" y="1362947"/>
            <a:ext cx="4800600" cy="3657600"/>
          </a:xfrm>
          <a:prstGeom prst="rect">
            <a:avLst/>
          </a:prstGeom>
          <a:noFill/>
          <a:ln>
            <a:noFill/>
          </a:ln>
        </p:spPr>
      </p:pic>
    </p:spTree>
    <p:extLst>
      <p:ext uri="{BB962C8B-B14F-4D97-AF65-F5344CB8AC3E}">
        <p14:creationId xmlns:p14="http://schemas.microsoft.com/office/powerpoint/2010/main" val="2993966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A3B5C-BD52-4273-81AB-721C40981EB2}"/>
              </a:ext>
            </a:extLst>
          </p:cNvPr>
          <p:cNvSpPr>
            <a:spLocks noGrp="1"/>
          </p:cNvSpPr>
          <p:nvPr>
            <p:ph type="title"/>
          </p:nvPr>
        </p:nvSpPr>
        <p:spPr/>
        <p:txBody>
          <a:bodyPr/>
          <a:lstStyle/>
          <a:p>
            <a:r>
              <a:rPr lang="en-US" dirty="0"/>
              <a:t>Area coverage</a:t>
            </a:r>
          </a:p>
        </p:txBody>
      </p:sp>
      <p:pic>
        <p:nvPicPr>
          <p:cNvPr id="5" name="Content Placeholder 4">
            <a:extLst>
              <a:ext uri="{FF2B5EF4-FFF2-40B4-BE49-F238E27FC236}">
                <a16:creationId xmlns:a16="http://schemas.microsoft.com/office/drawing/2014/main" id="{0CD2A2DB-8F27-4002-B0F8-9E5E1BA42754}"/>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2159374" y="1384221"/>
            <a:ext cx="4825252" cy="3728605"/>
          </a:xfrm>
        </p:spPr>
      </p:pic>
    </p:spTree>
    <p:extLst>
      <p:ext uri="{BB962C8B-B14F-4D97-AF65-F5344CB8AC3E}">
        <p14:creationId xmlns:p14="http://schemas.microsoft.com/office/powerpoint/2010/main" val="3091614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6086B-01F1-4DA2-ABCF-959436F89775}"/>
              </a:ext>
            </a:extLst>
          </p:cNvPr>
          <p:cNvSpPr>
            <a:spLocks noGrp="1"/>
          </p:cNvSpPr>
          <p:nvPr>
            <p:ph type="title"/>
          </p:nvPr>
        </p:nvSpPr>
        <p:spPr/>
        <p:txBody>
          <a:bodyPr/>
          <a:lstStyle/>
          <a:p>
            <a:r>
              <a:rPr lang="en-US" dirty="0"/>
              <a:t>20 Selected Sites</a:t>
            </a:r>
          </a:p>
        </p:txBody>
      </p:sp>
      <p:pic>
        <p:nvPicPr>
          <p:cNvPr id="4" name="Picture 3">
            <a:extLst>
              <a:ext uri="{FF2B5EF4-FFF2-40B4-BE49-F238E27FC236}">
                <a16:creationId xmlns:a16="http://schemas.microsoft.com/office/drawing/2014/main" id="{D1A6F169-628F-4520-85B9-171CBEECDAF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1700" y="1338042"/>
            <a:ext cx="4800600" cy="3712210"/>
          </a:xfrm>
          <a:prstGeom prst="rect">
            <a:avLst/>
          </a:prstGeom>
          <a:noFill/>
          <a:ln>
            <a:noFill/>
          </a:ln>
        </p:spPr>
      </p:pic>
    </p:spTree>
    <p:extLst>
      <p:ext uri="{BB962C8B-B14F-4D97-AF65-F5344CB8AC3E}">
        <p14:creationId xmlns:p14="http://schemas.microsoft.com/office/powerpoint/2010/main" val="2605922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sz="quarter" idx="13"/>
          </p:nvPr>
        </p:nvSpPr>
        <p:spPr>
          <a:xfrm>
            <a:off x="609600" y="1352551"/>
            <a:ext cx="8153400" cy="3268624"/>
          </a:xfrm>
        </p:spPr>
        <p:txBody>
          <a:bodyPr>
            <a:normAutofit fontScale="85000" lnSpcReduction="20000"/>
          </a:bodyPr>
          <a:lstStyle/>
          <a:p>
            <a:r>
              <a:rPr lang="en-US" dirty="0"/>
              <a:t>Shear wave velocity can be obtained using invasive or non-invasive techniques. </a:t>
            </a:r>
          </a:p>
          <a:p>
            <a:r>
              <a:rPr lang="en-US" dirty="0"/>
              <a:t>Non-invasive techniques include active and passive surface seismic methods such as </a:t>
            </a:r>
          </a:p>
          <a:p>
            <a:pPr lvl="1"/>
            <a:r>
              <a:rPr lang="en-US" dirty="0"/>
              <a:t>Multi-channel Analysis of Surface Waves (MASW), </a:t>
            </a:r>
          </a:p>
          <a:p>
            <a:pPr lvl="1"/>
            <a:r>
              <a:rPr lang="en-US" dirty="0"/>
              <a:t>Refraction Microtremor (ReMi) </a:t>
            </a:r>
          </a:p>
          <a:p>
            <a:r>
              <a:rPr lang="en-US" dirty="0"/>
              <a:t>Vertical variation of mechanical properties of the medium are estimated from spectral variation of phase velocities through the inversion of dispersion curves.  </a:t>
            </a:r>
          </a:p>
          <a:p>
            <a:endParaRPr lang="en-US" dirty="0"/>
          </a:p>
        </p:txBody>
      </p:sp>
    </p:spTree>
    <p:extLst>
      <p:ext uri="{BB962C8B-B14F-4D97-AF65-F5344CB8AC3E}">
        <p14:creationId xmlns:p14="http://schemas.microsoft.com/office/powerpoint/2010/main" val="3537393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2B48D-A144-4B90-BE60-DCCD9E3921E2}"/>
              </a:ext>
            </a:extLst>
          </p:cNvPr>
          <p:cNvSpPr>
            <a:spLocks noGrp="1"/>
          </p:cNvSpPr>
          <p:nvPr>
            <p:ph type="title"/>
          </p:nvPr>
        </p:nvSpPr>
        <p:spPr/>
        <p:txBody>
          <a:bodyPr/>
          <a:lstStyle/>
          <a:p>
            <a:r>
              <a:rPr lang="en-US" dirty="0"/>
              <a:t>MASW</a:t>
            </a:r>
          </a:p>
        </p:txBody>
      </p:sp>
      <p:pic>
        <p:nvPicPr>
          <p:cNvPr id="4" name="Picture 3">
            <a:extLst>
              <a:ext uri="{FF2B5EF4-FFF2-40B4-BE49-F238E27FC236}">
                <a16:creationId xmlns:a16="http://schemas.microsoft.com/office/drawing/2014/main" id="{C9251C8C-06EA-4D94-BEF1-6A6508453710}"/>
              </a:ext>
            </a:extLst>
          </p:cNvPr>
          <p:cNvPicPr>
            <a:picLocks noChangeAspect="1"/>
          </p:cNvPicPr>
          <p:nvPr/>
        </p:nvPicPr>
        <p:blipFill>
          <a:blip r:embed="rId3"/>
          <a:stretch>
            <a:fillRect/>
          </a:stretch>
        </p:blipFill>
        <p:spPr>
          <a:xfrm>
            <a:off x="4490070" y="1276350"/>
            <a:ext cx="4653930" cy="2425549"/>
          </a:xfrm>
          <a:prstGeom prst="rect">
            <a:avLst/>
          </a:prstGeom>
        </p:spPr>
      </p:pic>
      <p:sp>
        <p:nvSpPr>
          <p:cNvPr id="3" name="Content Placeholder 2">
            <a:extLst>
              <a:ext uri="{FF2B5EF4-FFF2-40B4-BE49-F238E27FC236}">
                <a16:creationId xmlns:a16="http://schemas.microsoft.com/office/drawing/2014/main" id="{064ABB3B-CE3D-4624-AF0B-07EB0C90406F}"/>
              </a:ext>
            </a:extLst>
          </p:cNvPr>
          <p:cNvSpPr>
            <a:spLocks noGrp="1"/>
          </p:cNvSpPr>
          <p:nvPr>
            <p:ph sz="quarter" idx="13"/>
          </p:nvPr>
        </p:nvSpPr>
        <p:spPr>
          <a:xfrm>
            <a:off x="152400" y="1352550"/>
            <a:ext cx="4495800" cy="3581399"/>
          </a:xfrm>
        </p:spPr>
        <p:txBody>
          <a:bodyPr>
            <a:normAutofit/>
          </a:bodyPr>
          <a:lstStyle/>
          <a:p>
            <a:pPr lvl="0"/>
            <a:r>
              <a:rPr lang="en-US" sz="1600" dirty="0"/>
              <a:t>Wave generation of a principal vertical ground motion using either an impulsive (hammer) or a continuous (shaker) sources;  </a:t>
            </a:r>
          </a:p>
          <a:p>
            <a:pPr lvl="0"/>
            <a:r>
              <a:rPr lang="en-US" sz="1600" dirty="0"/>
              <a:t>Recording the received signals by spectrum analyzers, seismographs, or a computer controlled by a program using special software;</a:t>
            </a:r>
          </a:p>
          <a:p>
            <a:pPr lvl="0"/>
            <a:r>
              <a:rPr lang="en-US" sz="1600" dirty="0"/>
              <a:t>Spectral analysis of the recorded time series data which results to the development of dispersion curve; that is the curve of variation of phase velocity (Raleigh wave velocity) with frequency (or wavelength); and</a:t>
            </a:r>
          </a:p>
          <a:p>
            <a:pPr lvl="0"/>
            <a:r>
              <a:rPr lang="en-US" sz="1600" dirty="0"/>
              <a:t>Inversion of dispersion curves to estimate the shear-wave velocity-depth profiles.</a:t>
            </a:r>
          </a:p>
        </p:txBody>
      </p:sp>
      <p:pic>
        <p:nvPicPr>
          <p:cNvPr id="8" name="Picture 7">
            <a:extLst>
              <a:ext uri="{FF2B5EF4-FFF2-40B4-BE49-F238E27FC236}">
                <a16:creationId xmlns:a16="http://schemas.microsoft.com/office/drawing/2014/main" id="{DCD106BA-E9F8-4822-AED7-5E5333AE48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3701899"/>
            <a:ext cx="1905000" cy="1428750"/>
          </a:xfrm>
          <a:prstGeom prst="rect">
            <a:avLst/>
          </a:prstGeom>
        </p:spPr>
      </p:pic>
    </p:spTree>
    <p:extLst>
      <p:ext uri="{BB962C8B-B14F-4D97-AF65-F5344CB8AC3E}">
        <p14:creationId xmlns:p14="http://schemas.microsoft.com/office/powerpoint/2010/main" val="1358018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BBB7B-1DF9-4A0A-8D31-7C1B9F42F448}"/>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0246BB34-BBD4-4D1A-8420-EA3C514DD031}"/>
              </a:ext>
            </a:extLst>
          </p:cNvPr>
          <p:cNvSpPr>
            <a:spLocks noGrp="1"/>
          </p:cNvSpPr>
          <p:nvPr>
            <p:ph sz="quarter" idx="13"/>
          </p:nvPr>
        </p:nvSpPr>
        <p:spPr/>
        <p:txBody>
          <a:bodyPr/>
          <a:lstStyle/>
          <a:p>
            <a:r>
              <a:rPr lang="en-US" dirty="0"/>
              <a:t>Site-Specific Ground Motion Response Analysis (SSGMRA) may reduce seismic demands in parts of Arkansas which will result in cost saving.</a:t>
            </a:r>
          </a:p>
        </p:txBody>
      </p:sp>
    </p:spTree>
    <p:extLst>
      <p:ext uri="{BB962C8B-B14F-4D97-AF65-F5344CB8AC3E}">
        <p14:creationId xmlns:p14="http://schemas.microsoft.com/office/powerpoint/2010/main" val="2724495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A72C4-90C3-4E97-B764-F5E021FCE97C}"/>
              </a:ext>
            </a:extLst>
          </p:cNvPr>
          <p:cNvSpPr>
            <a:spLocks noGrp="1"/>
          </p:cNvSpPr>
          <p:nvPr>
            <p:ph type="title"/>
          </p:nvPr>
        </p:nvSpPr>
        <p:spPr/>
        <p:txBody>
          <a:bodyPr>
            <a:normAutofit fontScale="90000"/>
          </a:bodyPr>
          <a:lstStyle/>
          <a:p>
            <a:r>
              <a:rPr lang="en-US" dirty="0"/>
              <a:t>Equipment for Testing Procedure for MASW</a:t>
            </a:r>
          </a:p>
        </p:txBody>
      </p:sp>
      <p:pic>
        <p:nvPicPr>
          <p:cNvPr id="5" name="Picture 2" descr="http://www.tool-topia.net/images/53010c.jpg">
            <a:extLst>
              <a:ext uri="{FF2B5EF4-FFF2-40B4-BE49-F238E27FC236}">
                <a16:creationId xmlns:a16="http://schemas.microsoft.com/office/drawing/2014/main" id="{5686D60D-281A-4026-88D6-5BAB19D324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7521036">
            <a:off x="5443047" y="1052454"/>
            <a:ext cx="1002564" cy="75259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6AAC6EEB-36B2-4442-8070-E49B11D0841B}"/>
              </a:ext>
            </a:extLst>
          </p:cNvPr>
          <p:cNvSpPr txBox="1">
            <a:spLocks/>
          </p:cNvSpPr>
          <p:nvPr/>
        </p:nvSpPr>
        <p:spPr bwMode="auto">
          <a:xfrm>
            <a:off x="228600" y="1300536"/>
            <a:ext cx="6515100"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228600">
              <a:defRPr>
                <a:solidFill>
                  <a:schemeClr val="tx1"/>
                </a:solidFill>
                <a:latin typeface="Trebuchet MS" pitchFamily="34" charset="0"/>
              </a:defRPr>
            </a:lvl1pPr>
            <a:lvl2pPr marL="639763" indent="-22860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spcBef>
                <a:spcPct val="20000"/>
              </a:spcBef>
              <a:buClr>
                <a:schemeClr val="accent1"/>
              </a:buClr>
              <a:buFont typeface="Arial" charset="0"/>
              <a:buChar char="•"/>
              <a:defRPr/>
            </a:pPr>
            <a:r>
              <a:rPr lang="en-US" sz="1650" dirty="0">
                <a:latin typeface="Arial" charset="0"/>
                <a:cs typeface="Arial" charset="0"/>
              </a:rPr>
              <a:t>MASW (Multi-channel Analysis of Surface Waves)</a:t>
            </a:r>
          </a:p>
          <a:p>
            <a:pPr lvl="1" eaLnBrk="1" hangingPunct="1">
              <a:spcBef>
                <a:spcPct val="20000"/>
              </a:spcBef>
              <a:buClr>
                <a:schemeClr val="accent2"/>
              </a:buClr>
              <a:buFont typeface="Arial" charset="0"/>
              <a:buChar char="•"/>
              <a:defRPr/>
            </a:pPr>
            <a:r>
              <a:rPr lang="en-US" sz="1350" dirty="0">
                <a:latin typeface="Arial" charset="0"/>
                <a:cs typeface="Arial" charset="0"/>
              </a:rPr>
              <a:t>Vertical Geophones (4.5 Hz)</a:t>
            </a:r>
          </a:p>
          <a:p>
            <a:pPr lvl="1" eaLnBrk="1" hangingPunct="1">
              <a:spcBef>
                <a:spcPct val="20000"/>
              </a:spcBef>
              <a:buClr>
                <a:schemeClr val="accent2"/>
              </a:buClr>
              <a:buFont typeface="Arial" charset="0"/>
              <a:buChar char="•"/>
              <a:defRPr/>
            </a:pPr>
            <a:r>
              <a:rPr lang="en-US" sz="1350" dirty="0">
                <a:latin typeface="Arial" charset="0"/>
                <a:cs typeface="Arial" charset="0"/>
              </a:rPr>
              <a:t>Uniform 2 meter Spacing</a:t>
            </a:r>
          </a:p>
          <a:p>
            <a:pPr lvl="1" eaLnBrk="1" hangingPunct="1">
              <a:spcBef>
                <a:spcPct val="20000"/>
              </a:spcBef>
              <a:buClr>
                <a:schemeClr val="accent2"/>
              </a:buClr>
              <a:buFont typeface="Arial" charset="0"/>
              <a:buChar char="•"/>
              <a:defRPr/>
            </a:pPr>
            <a:r>
              <a:rPr lang="en-US" sz="1350" dirty="0">
                <a:latin typeface="Arial" charset="0"/>
                <a:cs typeface="Arial" charset="0"/>
              </a:rPr>
              <a:t>Sledge Hammer</a:t>
            </a:r>
          </a:p>
          <a:p>
            <a:pPr lvl="1" eaLnBrk="1" hangingPunct="1">
              <a:spcBef>
                <a:spcPct val="20000"/>
              </a:spcBef>
              <a:buClr>
                <a:schemeClr val="accent2"/>
              </a:buClr>
              <a:buFont typeface="Arial" charset="0"/>
              <a:buChar char="•"/>
              <a:defRPr/>
            </a:pPr>
            <a:r>
              <a:rPr lang="en-US" sz="1350" dirty="0">
                <a:latin typeface="Arial" charset="0"/>
                <a:cs typeface="Arial" charset="0"/>
              </a:rPr>
              <a:t>Geodes (Data acquisition devices)</a:t>
            </a:r>
          </a:p>
          <a:p>
            <a:pPr lvl="1" eaLnBrk="1" hangingPunct="1">
              <a:spcBef>
                <a:spcPct val="20000"/>
              </a:spcBef>
              <a:buClr>
                <a:schemeClr val="accent2"/>
              </a:buClr>
              <a:buFont typeface="Arial" charset="0"/>
              <a:buChar char="•"/>
              <a:defRPr/>
            </a:pPr>
            <a:endParaRPr lang="en-US" sz="1350" dirty="0">
              <a:latin typeface="Arial" charset="0"/>
              <a:cs typeface="Arial" charset="0"/>
            </a:endParaRPr>
          </a:p>
          <a:p>
            <a:pPr eaLnBrk="1" hangingPunct="1">
              <a:spcBef>
                <a:spcPct val="20000"/>
              </a:spcBef>
              <a:buClr>
                <a:schemeClr val="accent2"/>
              </a:buClr>
              <a:buFont typeface="Arial" charset="0"/>
              <a:buChar char="•"/>
              <a:defRPr/>
            </a:pPr>
            <a:endParaRPr lang="en-US" sz="1350" dirty="0">
              <a:latin typeface="Arial" charset="0"/>
              <a:cs typeface="Arial" charset="0"/>
            </a:endParaRPr>
          </a:p>
          <a:p>
            <a:pPr eaLnBrk="1" hangingPunct="1">
              <a:spcBef>
                <a:spcPct val="20000"/>
              </a:spcBef>
              <a:buClr>
                <a:schemeClr val="accent2"/>
              </a:buClr>
              <a:buFont typeface="Arial" charset="0"/>
              <a:buChar char="•"/>
              <a:defRPr/>
            </a:pPr>
            <a:endParaRPr lang="en-US" sz="1650" dirty="0">
              <a:latin typeface="Arial" charset="0"/>
              <a:cs typeface="Arial" charset="0"/>
            </a:endParaRPr>
          </a:p>
          <a:p>
            <a:pPr marL="114300" indent="0" eaLnBrk="1" hangingPunct="1">
              <a:spcBef>
                <a:spcPct val="20000"/>
              </a:spcBef>
              <a:buClr>
                <a:schemeClr val="accent2"/>
              </a:buClr>
              <a:defRPr/>
            </a:pPr>
            <a:endParaRPr lang="en-US" sz="1350" dirty="0">
              <a:latin typeface="Arial" charset="0"/>
              <a:cs typeface="Arial" charset="0"/>
            </a:endParaRPr>
          </a:p>
        </p:txBody>
      </p:sp>
      <p:pic>
        <p:nvPicPr>
          <p:cNvPr id="7" name="Picture 2" descr="C:\Users\mehrdad\AppData\Local\Temp\Rar$DRa0.158\untitled folder\IMG_0825.JPG">
            <a:extLst>
              <a:ext uri="{FF2B5EF4-FFF2-40B4-BE49-F238E27FC236}">
                <a16:creationId xmlns:a16="http://schemas.microsoft.com/office/drawing/2014/main" id="{440ACD83-1840-41BB-A4DD-F9C321E7704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499" t="6917" r="31500" b="4250"/>
          <a:stretch/>
        </p:blipFill>
        <p:spPr bwMode="auto">
          <a:xfrm>
            <a:off x="6697115" y="906780"/>
            <a:ext cx="595418" cy="104394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4" descr="https://encrypted-tbn1.gstatic.com/images?q=tbn:ANd9GcRGYWZEs0_dIkEuy5Ve8d_N80n6r_Aw31_fb7IxusnMGuU0HGcA">
            <a:extLst>
              <a:ext uri="{FF2B5EF4-FFF2-40B4-BE49-F238E27FC236}">
                <a16:creationId xmlns:a16="http://schemas.microsoft.com/office/drawing/2014/main" id="{7EEC0B44-F59A-4152-8B52-979801CB3F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742950"/>
            <a:ext cx="1314450" cy="1371600"/>
          </a:xfrm>
          <a:prstGeom prst="rect">
            <a:avLst/>
          </a:prstGeom>
          <a:noFill/>
          <a:extLst>
            <a:ext uri="{909E8E84-426E-40dd-AFC4-6F175D3DCCD1}">
              <a14:hiddenFill xmlns="" xmlns:a14="http://schemas.microsoft.com/office/drawing/2010/main">
                <a:solidFill>
                  <a:srgbClr val="FFFFFF"/>
                </a:solidFill>
              </a14:hiddenFill>
            </a:ext>
          </a:extLst>
        </p:spPr>
      </p:pic>
      <p:sp>
        <p:nvSpPr>
          <p:cNvPr id="9" name="Slide Number Placeholder 3">
            <a:extLst>
              <a:ext uri="{FF2B5EF4-FFF2-40B4-BE49-F238E27FC236}">
                <a16:creationId xmlns:a16="http://schemas.microsoft.com/office/drawing/2014/main" id="{B0AED98B-B49B-4E20-9AE1-83219749CA8A}"/>
              </a:ext>
            </a:extLst>
          </p:cNvPr>
          <p:cNvSpPr txBox="1">
            <a:spLocks/>
          </p:cNvSpPr>
          <p:nvPr/>
        </p:nvSpPr>
        <p:spPr>
          <a:xfrm>
            <a:off x="6274832" y="4869657"/>
            <a:ext cx="513159" cy="273844"/>
          </a:xfrm>
          <a:prstGeom prst="rect">
            <a:avLst/>
          </a:prstGeom>
        </p:spPr>
        <p:txBody>
          <a:bodyPr>
            <a:normAutofit fontScale="77500" lnSpcReduction="20000"/>
          </a:bodyPr>
          <a:ls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a:lstStyle>
          <a:p>
            <a:pPr>
              <a:defRPr/>
            </a:pPr>
            <a:fld id="{865E0208-FABE-4245-9D7D-E99FA453F110}" type="slidenum">
              <a:rPr lang="en-US" smtClean="0"/>
              <a:pPr>
                <a:defRPr/>
              </a:pPr>
              <a:t>20</a:t>
            </a:fld>
            <a:endParaRPr lang="en-US" dirty="0"/>
          </a:p>
        </p:txBody>
      </p:sp>
      <p:pic>
        <p:nvPicPr>
          <p:cNvPr id="10" name="Picture 2" descr="Related image">
            <a:extLst>
              <a:ext uri="{FF2B5EF4-FFF2-40B4-BE49-F238E27FC236}">
                <a16:creationId xmlns:a16="http://schemas.microsoft.com/office/drawing/2014/main" id="{3ED69B10-8F75-4545-B27E-B6653F3889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2616604"/>
            <a:ext cx="4572000" cy="2317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521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48F717F-6EFD-452B-BE02-8AA4BBB0B286}"/>
              </a:ext>
            </a:extLst>
          </p:cNvPr>
          <p:cNvSpPr>
            <a:spLocks noGrp="1"/>
          </p:cNvSpPr>
          <p:nvPr>
            <p:ph sz="quarter" idx="14"/>
          </p:nvPr>
        </p:nvSpPr>
        <p:spPr/>
        <p:txBody>
          <a:bodyPr/>
          <a:lstStyle/>
          <a:p>
            <a:endParaRPr lang="en-US"/>
          </a:p>
        </p:txBody>
      </p:sp>
      <p:pic>
        <p:nvPicPr>
          <p:cNvPr id="5" name="Picture 4">
            <a:extLst>
              <a:ext uri="{FF2B5EF4-FFF2-40B4-BE49-F238E27FC236}">
                <a16:creationId xmlns:a16="http://schemas.microsoft.com/office/drawing/2014/main" id="{82B2ADD1-DE17-4ADA-B1A1-9225B6F193C8}"/>
              </a:ext>
            </a:extLst>
          </p:cNvPr>
          <p:cNvPicPr>
            <a:picLocks noChangeAspect="1"/>
          </p:cNvPicPr>
          <p:nvPr/>
        </p:nvPicPr>
        <p:blipFill>
          <a:blip r:embed="rId2"/>
          <a:stretch>
            <a:fillRect/>
          </a:stretch>
        </p:blipFill>
        <p:spPr>
          <a:xfrm>
            <a:off x="178479" y="1289546"/>
            <a:ext cx="6670488" cy="2577604"/>
          </a:xfrm>
          <a:prstGeom prst="rect">
            <a:avLst/>
          </a:prstGeom>
        </p:spPr>
      </p:pic>
      <p:pic>
        <p:nvPicPr>
          <p:cNvPr id="6" name="Picture 5">
            <a:extLst>
              <a:ext uri="{FF2B5EF4-FFF2-40B4-BE49-F238E27FC236}">
                <a16:creationId xmlns:a16="http://schemas.microsoft.com/office/drawing/2014/main" id="{F3D28911-A8C5-46B6-A99A-C457EA8D1701}"/>
              </a:ext>
            </a:extLst>
          </p:cNvPr>
          <p:cNvPicPr>
            <a:picLocks noChangeAspect="1"/>
          </p:cNvPicPr>
          <p:nvPr/>
        </p:nvPicPr>
        <p:blipFill>
          <a:blip r:embed="rId3"/>
          <a:stretch>
            <a:fillRect/>
          </a:stretch>
        </p:blipFill>
        <p:spPr>
          <a:xfrm>
            <a:off x="6931793" y="285750"/>
            <a:ext cx="2005758" cy="2969009"/>
          </a:xfrm>
          <a:prstGeom prst="rect">
            <a:avLst/>
          </a:prstGeom>
        </p:spPr>
      </p:pic>
      <p:sp>
        <p:nvSpPr>
          <p:cNvPr id="7" name="TextBox 6">
            <a:extLst>
              <a:ext uri="{FF2B5EF4-FFF2-40B4-BE49-F238E27FC236}">
                <a16:creationId xmlns:a16="http://schemas.microsoft.com/office/drawing/2014/main" id="{7931974D-1971-42DA-B194-E1E5391BABB0}"/>
              </a:ext>
            </a:extLst>
          </p:cNvPr>
          <p:cNvSpPr txBox="1"/>
          <p:nvPr/>
        </p:nvSpPr>
        <p:spPr>
          <a:xfrm flipH="1">
            <a:off x="228600" y="494537"/>
            <a:ext cx="5318762" cy="523220"/>
          </a:xfrm>
          <a:prstGeom prst="rect">
            <a:avLst/>
          </a:prstGeom>
          <a:noFill/>
        </p:spPr>
        <p:txBody>
          <a:bodyPr wrap="square" rtlCol="0">
            <a:spAutoFit/>
          </a:bodyPr>
          <a:lstStyle/>
          <a:p>
            <a:r>
              <a:rPr lang="en-US" sz="2800" dirty="0"/>
              <a:t>MASW field work</a:t>
            </a:r>
          </a:p>
        </p:txBody>
      </p:sp>
    </p:spTree>
    <p:extLst>
      <p:ext uri="{BB962C8B-B14F-4D97-AF65-F5344CB8AC3E}">
        <p14:creationId xmlns:p14="http://schemas.microsoft.com/office/powerpoint/2010/main" val="670420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765BB-791A-48C6-B53E-42E19720AD9D}"/>
              </a:ext>
            </a:extLst>
          </p:cNvPr>
          <p:cNvSpPr>
            <a:spLocks noGrp="1"/>
          </p:cNvSpPr>
          <p:nvPr>
            <p:ph type="title"/>
          </p:nvPr>
        </p:nvSpPr>
        <p:spPr/>
        <p:txBody>
          <a:bodyPr/>
          <a:lstStyle/>
          <a:p>
            <a:r>
              <a:rPr lang="en-US" sz="2800" dirty="0">
                <a:solidFill>
                  <a:schemeClr val="tx1"/>
                </a:solidFill>
                <a:latin typeface="Arial" pitchFamily="34" charset="0"/>
                <a:ea typeface="ＭＳ Ｐゴシック" pitchFamily="34" charset="-128"/>
              </a:rPr>
              <a:t>Dispersion Curve!</a:t>
            </a:r>
            <a:br>
              <a:rPr lang="en-US" sz="2800" dirty="0">
                <a:solidFill>
                  <a:schemeClr val="tx1"/>
                </a:solidFill>
                <a:latin typeface="Arial" pitchFamily="34" charset="0"/>
                <a:ea typeface="ＭＳ Ｐゴシック" pitchFamily="34" charset="-128"/>
              </a:rPr>
            </a:br>
            <a:r>
              <a:rPr lang="en-US" sz="2800" dirty="0">
                <a:solidFill>
                  <a:schemeClr val="tx1"/>
                </a:solidFill>
                <a:latin typeface="Arial" pitchFamily="34" charset="0"/>
                <a:ea typeface="ＭＳ Ｐゴシック" pitchFamily="34" charset="-128"/>
              </a:rPr>
              <a:t>Heterogeneity : Source for Dispersion </a:t>
            </a:r>
            <a:endParaRPr lang="en-US" dirty="0"/>
          </a:p>
        </p:txBody>
      </p:sp>
      <p:grpSp>
        <p:nvGrpSpPr>
          <p:cNvPr id="4" name="Group 3">
            <a:extLst>
              <a:ext uri="{FF2B5EF4-FFF2-40B4-BE49-F238E27FC236}">
                <a16:creationId xmlns:a16="http://schemas.microsoft.com/office/drawing/2014/main" id="{0BC6EA47-3EAB-4B22-8E42-7BBFF080CD6F}"/>
              </a:ext>
            </a:extLst>
          </p:cNvPr>
          <p:cNvGrpSpPr/>
          <p:nvPr/>
        </p:nvGrpSpPr>
        <p:grpSpPr>
          <a:xfrm>
            <a:off x="685800" y="1352550"/>
            <a:ext cx="6943728" cy="3570729"/>
            <a:chOff x="185737" y="777479"/>
            <a:chExt cx="7215191" cy="3993400"/>
          </a:xfrm>
        </p:grpSpPr>
        <p:pic>
          <p:nvPicPr>
            <p:cNvPr id="5" name="Picture 43" descr="C:\Users\mehrdad\Documents\MATLAB\f0.05.1.jpg">
              <a:extLst>
                <a:ext uri="{FF2B5EF4-FFF2-40B4-BE49-F238E27FC236}">
                  <a16:creationId xmlns:a16="http://schemas.microsoft.com/office/drawing/2014/main" id="{D139A885-3A73-46F0-AAE0-EF448D3DAE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5785" y="2847975"/>
              <a:ext cx="1583531" cy="1915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41" descr="C:\Users\mehrdad\Documents\MATLAB\f0.1.jpg">
              <a:extLst>
                <a:ext uri="{FF2B5EF4-FFF2-40B4-BE49-F238E27FC236}">
                  <a16:creationId xmlns:a16="http://schemas.microsoft.com/office/drawing/2014/main" id="{09F42C9D-C700-4793-8A30-724D721618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9791" y="2853928"/>
              <a:ext cx="1346597" cy="190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1" descr="C:\Users\mehrdad\Documents\MATLAB\f0.1.jpg">
              <a:extLst>
                <a:ext uri="{FF2B5EF4-FFF2-40B4-BE49-F238E27FC236}">
                  <a16:creationId xmlns:a16="http://schemas.microsoft.com/office/drawing/2014/main" id="{81F62678-7CF0-4DB4-828F-B9D6A1E3E4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6928" y="888206"/>
              <a:ext cx="1346597" cy="190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40" descr="C:\Users\mehrdad\Documents\MATLAB\f0.05.2.jpg">
              <a:extLst>
                <a:ext uri="{FF2B5EF4-FFF2-40B4-BE49-F238E27FC236}">
                  <a16:creationId xmlns:a16="http://schemas.microsoft.com/office/drawing/2014/main" id="{6DFE5E58-17EF-4BBD-AAC0-8C94C9A6EF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7925" y="888206"/>
              <a:ext cx="1591866" cy="1925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 name="Group 34">
              <a:extLst>
                <a:ext uri="{FF2B5EF4-FFF2-40B4-BE49-F238E27FC236}">
                  <a16:creationId xmlns:a16="http://schemas.microsoft.com/office/drawing/2014/main" id="{E22C120E-8A55-4C15-A0F3-AA8A6F1AA741}"/>
                </a:ext>
              </a:extLst>
            </p:cNvPr>
            <p:cNvGrpSpPr>
              <a:grpSpLocks/>
            </p:cNvGrpSpPr>
            <p:nvPr/>
          </p:nvGrpSpPr>
          <p:grpSpPr bwMode="auto">
            <a:xfrm>
              <a:off x="192882" y="777479"/>
              <a:ext cx="2169319" cy="1734740"/>
              <a:chOff x="581826" y="1638254"/>
              <a:chExt cx="3255948" cy="2313518"/>
            </a:xfrm>
          </p:grpSpPr>
          <p:sp>
            <p:nvSpPr>
              <p:cNvPr id="46" name="Rectangle 45">
                <a:extLst>
                  <a:ext uri="{FF2B5EF4-FFF2-40B4-BE49-F238E27FC236}">
                    <a16:creationId xmlns:a16="http://schemas.microsoft.com/office/drawing/2014/main" id="{8DE91C4E-267C-4375-937B-D1DD651E859F}"/>
                  </a:ext>
                </a:extLst>
              </p:cNvPr>
              <p:cNvSpPr/>
              <p:nvPr/>
            </p:nvSpPr>
            <p:spPr>
              <a:xfrm>
                <a:off x="581826" y="2097146"/>
                <a:ext cx="3255948" cy="185462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dirty="0">
                    <a:solidFill>
                      <a:schemeClr val="tx1"/>
                    </a:solidFill>
                  </a:rPr>
                  <a:t>Homogeneous Half Space</a:t>
                </a:r>
              </a:p>
            </p:txBody>
          </p:sp>
          <p:sp>
            <p:nvSpPr>
              <p:cNvPr id="47" name="5-Point Star 4">
                <a:extLst>
                  <a:ext uri="{FF2B5EF4-FFF2-40B4-BE49-F238E27FC236}">
                    <a16:creationId xmlns:a16="http://schemas.microsoft.com/office/drawing/2014/main" id="{FB87FAFF-93C1-4F0F-B6ED-A1F0BC146915}"/>
                  </a:ext>
                </a:extLst>
              </p:cNvPr>
              <p:cNvSpPr/>
              <p:nvPr/>
            </p:nvSpPr>
            <p:spPr>
              <a:xfrm>
                <a:off x="696195" y="1785925"/>
                <a:ext cx="296645" cy="31122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48" name="Isosceles Triangle 47">
                <a:extLst>
                  <a:ext uri="{FF2B5EF4-FFF2-40B4-BE49-F238E27FC236}">
                    <a16:creationId xmlns:a16="http://schemas.microsoft.com/office/drawing/2014/main" id="{5B03FC0A-7EC4-451A-B52E-7490354ACEED}"/>
                  </a:ext>
                </a:extLst>
              </p:cNvPr>
              <p:cNvSpPr/>
              <p:nvPr/>
            </p:nvSpPr>
            <p:spPr>
              <a:xfrm flipV="1">
                <a:off x="1537882" y="2011402"/>
                <a:ext cx="192998" cy="12861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49" name="Isosceles Triangle 48">
                <a:extLst>
                  <a:ext uri="{FF2B5EF4-FFF2-40B4-BE49-F238E27FC236}">
                    <a16:creationId xmlns:a16="http://schemas.microsoft.com/office/drawing/2014/main" id="{C56A65DB-06C8-4BFD-9051-60EF65BED1E9}"/>
                  </a:ext>
                </a:extLst>
              </p:cNvPr>
              <p:cNvSpPr/>
              <p:nvPr/>
            </p:nvSpPr>
            <p:spPr>
              <a:xfrm flipV="1">
                <a:off x="1884563" y="2011402"/>
                <a:ext cx="192998" cy="12861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0" name="Isosceles Triangle 49">
                <a:extLst>
                  <a:ext uri="{FF2B5EF4-FFF2-40B4-BE49-F238E27FC236}">
                    <a16:creationId xmlns:a16="http://schemas.microsoft.com/office/drawing/2014/main" id="{B920542C-9C1F-480B-B091-6FBD7E5EA20D}"/>
                  </a:ext>
                </a:extLst>
              </p:cNvPr>
              <p:cNvSpPr/>
              <p:nvPr/>
            </p:nvSpPr>
            <p:spPr>
              <a:xfrm flipV="1">
                <a:off x="2758415" y="2012990"/>
                <a:ext cx="192998" cy="12702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1" name="Isosceles Triangle 50">
                <a:extLst>
                  <a:ext uri="{FF2B5EF4-FFF2-40B4-BE49-F238E27FC236}">
                    <a16:creationId xmlns:a16="http://schemas.microsoft.com/office/drawing/2014/main" id="{EFB3DE94-9DBB-4495-87D7-D156E44185C8}"/>
                  </a:ext>
                </a:extLst>
              </p:cNvPr>
              <p:cNvSpPr/>
              <p:nvPr/>
            </p:nvSpPr>
            <p:spPr>
              <a:xfrm flipV="1">
                <a:off x="3130115" y="2012990"/>
                <a:ext cx="192998" cy="12702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2" name="Isosceles Triangle 51">
                <a:extLst>
                  <a:ext uri="{FF2B5EF4-FFF2-40B4-BE49-F238E27FC236}">
                    <a16:creationId xmlns:a16="http://schemas.microsoft.com/office/drawing/2014/main" id="{F66F1F85-5E51-4FB9-9D9E-C176196E4331}"/>
                  </a:ext>
                </a:extLst>
              </p:cNvPr>
              <p:cNvSpPr/>
              <p:nvPr/>
            </p:nvSpPr>
            <p:spPr>
              <a:xfrm flipV="1">
                <a:off x="3475010" y="2011402"/>
                <a:ext cx="194784" cy="12861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grpSp>
            <p:nvGrpSpPr>
              <p:cNvPr id="53" name="Group 27">
                <a:extLst>
                  <a:ext uri="{FF2B5EF4-FFF2-40B4-BE49-F238E27FC236}">
                    <a16:creationId xmlns:a16="http://schemas.microsoft.com/office/drawing/2014/main" id="{5C4D032F-8153-49C5-8834-6941271BC019}"/>
                  </a:ext>
                </a:extLst>
              </p:cNvPr>
              <p:cNvGrpSpPr>
                <a:grpSpLocks/>
              </p:cNvGrpSpPr>
              <p:nvPr/>
            </p:nvGrpSpPr>
            <p:grpSpPr bwMode="auto">
              <a:xfrm>
                <a:off x="2362200" y="1638254"/>
                <a:ext cx="208086" cy="800146"/>
                <a:chOff x="2362200" y="1638254"/>
                <a:chExt cx="208086" cy="800146"/>
              </a:xfrm>
            </p:grpSpPr>
            <p:cxnSp>
              <p:nvCxnSpPr>
                <p:cNvPr id="54" name="Straight Connector 53">
                  <a:extLst>
                    <a:ext uri="{FF2B5EF4-FFF2-40B4-BE49-F238E27FC236}">
                      <a16:creationId xmlns:a16="http://schemas.microsoft.com/office/drawing/2014/main" id="{361FD454-F7DF-40ED-BC76-C349D8453C50}"/>
                    </a:ext>
                  </a:extLst>
                </p:cNvPr>
                <p:cNvCxnSpPr/>
                <p:nvPr/>
              </p:nvCxnSpPr>
              <p:spPr>
                <a:xfrm flipH="1">
                  <a:off x="2361697" y="1638254"/>
                  <a:ext cx="209082" cy="50017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F236B3F-788F-4CEB-A449-035CABB288A7}"/>
                    </a:ext>
                  </a:extLst>
                </p:cNvPr>
                <p:cNvCxnSpPr/>
                <p:nvPr/>
              </p:nvCxnSpPr>
              <p:spPr>
                <a:xfrm flipH="1">
                  <a:off x="2390289" y="1938360"/>
                  <a:ext cx="180490" cy="17466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27BD469-A6D7-4440-B041-78C715D59924}"/>
                    </a:ext>
                  </a:extLst>
                </p:cNvPr>
                <p:cNvCxnSpPr/>
                <p:nvPr/>
              </p:nvCxnSpPr>
              <p:spPr>
                <a:xfrm flipH="1">
                  <a:off x="2361697" y="1938360"/>
                  <a:ext cx="209082" cy="50017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0" name="Straight Connector 9">
              <a:extLst>
                <a:ext uri="{FF2B5EF4-FFF2-40B4-BE49-F238E27FC236}">
                  <a16:creationId xmlns:a16="http://schemas.microsoft.com/office/drawing/2014/main" id="{9BEBF187-9B39-4266-A5BA-9CB3143756A9}"/>
                </a:ext>
              </a:extLst>
            </p:cNvPr>
            <p:cNvCxnSpPr/>
            <p:nvPr/>
          </p:nvCxnSpPr>
          <p:spPr bwMode="auto">
            <a:xfrm>
              <a:off x="2851548" y="1210866"/>
              <a:ext cx="1073944" cy="31313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BB3A99D-B3CD-4B59-92EC-317FB9A89813}"/>
                </a:ext>
              </a:extLst>
            </p:cNvPr>
            <p:cNvCxnSpPr/>
            <p:nvPr/>
          </p:nvCxnSpPr>
          <p:spPr bwMode="auto">
            <a:xfrm>
              <a:off x="4200525" y="1178719"/>
              <a:ext cx="1073944" cy="3143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Group 36">
              <a:extLst>
                <a:ext uri="{FF2B5EF4-FFF2-40B4-BE49-F238E27FC236}">
                  <a16:creationId xmlns:a16="http://schemas.microsoft.com/office/drawing/2014/main" id="{0EB7FF1C-1B26-4F99-B406-31540212ED1C}"/>
                </a:ext>
              </a:extLst>
            </p:cNvPr>
            <p:cNvGrpSpPr>
              <a:grpSpLocks/>
            </p:cNvGrpSpPr>
            <p:nvPr/>
          </p:nvGrpSpPr>
          <p:grpSpPr bwMode="auto">
            <a:xfrm>
              <a:off x="185737" y="2756298"/>
              <a:ext cx="2176463" cy="1735931"/>
              <a:chOff x="762069" y="3824627"/>
              <a:chExt cx="3255948" cy="2313518"/>
            </a:xfrm>
          </p:grpSpPr>
          <p:sp>
            <p:nvSpPr>
              <p:cNvPr id="32" name="Rectangle 31">
                <a:extLst>
                  <a:ext uri="{FF2B5EF4-FFF2-40B4-BE49-F238E27FC236}">
                    <a16:creationId xmlns:a16="http://schemas.microsoft.com/office/drawing/2014/main" id="{7ECE91FF-225F-4A7F-95B7-82D630C79431}"/>
                  </a:ext>
                </a:extLst>
              </p:cNvPr>
              <p:cNvSpPr/>
              <p:nvPr/>
            </p:nvSpPr>
            <p:spPr>
              <a:xfrm>
                <a:off x="762069" y="4283204"/>
                <a:ext cx="3255948" cy="185494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schemeClr val="tx1"/>
                  </a:solidFill>
                </a:endParaRPr>
              </a:p>
            </p:txBody>
          </p:sp>
          <p:sp>
            <p:nvSpPr>
              <p:cNvPr id="33" name="5-Point Star 53">
                <a:extLst>
                  <a:ext uri="{FF2B5EF4-FFF2-40B4-BE49-F238E27FC236}">
                    <a16:creationId xmlns:a16="http://schemas.microsoft.com/office/drawing/2014/main" id="{B5E9C0BF-EB7C-43A5-AC3B-024F9255153A}"/>
                  </a:ext>
                </a:extLst>
              </p:cNvPr>
              <p:cNvSpPr/>
              <p:nvPr/>
            </p:nvSpPr>
            <p:spPr>
              <a:xfrm>
                <a:off x="876063" y="3973784"/>
                <a:ext cx="297453" cy="30942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4" name="Isosceles Triangle 33">
                <a:extLst>
                  <a:ext uri="{FF2B5EF4-FFF2-40B4-BE49-F238E27FC236}">
                    <a16:creationId xmlns:a16="http://schemas.microsoft.com/office/drawing/2014/main" id="{917DD788-0597-4F9C-B3F8-CE8515597BDB}"/>
                  </a:ext>
                </a:extLst>
              </p:cNvPr>
              <p:cNvSpPr/>
              <p:nvPr/>
            </p:nvSpPr>
            <p:spPr>
              <a:xfrm flipV="1">
                <a:off x="1718549" y="4199106"/>
                <a:ext cx="194145" cy="12694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5" name="Isosceles Triangle 34">
                <a:extLst>
                  <a:ext uri="{FF2B5EF4-FFF2-40B4-BE49-F238E27FC236}">
                    <a16:creationId xmlns:a16="http://schemas.microsoft.com/office/drawing/2014/main" id="{A9BCF9B4-02D1-4FEA-8E0A-FFB8735FE1FE}"/>
                  </a:ext>
                </a:extLst>
              </p:cNvPr>
              <p:cNvSpPr/>
              <p:nvPr/>
            </p:nvSpPr>
            <p:spPr>
              <a:xfrm flipV="1">
                <a:off x="2065873" y="4199106"/>
                <a:ext cx="192365" cy="12694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6" name="Isosceles Triangle 35">
                <a:extLst>
                  <a:ext uri="{FF2B5EF4-FFF2-40B4-BE49-F238E27FC236}">
                    <a16:creationId xmlns:a16="http://schemas.microsoft.com/office/drawing/2014/main" id="{84C89D44-CA9E-4312-B2D1-CA23447C748E}"/>
                  </a:ext>
                </a:extLst>
              </p:cNvPr>
              <p:cNvSpPr/>
              <p:nvPr/>
            </p:nvSpPr>
            <p:spPr>
              <a:xfrm flipV="1">
                <a:off x="2938638" y="4199106"/>
                <a:ext cx="194146" cy="12694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7" name="Isosceles Triangle 36">
                <a:extLst>
                  <a:ext uri="{FF2B5EF4-FFF2-40B4-BE49-F238E27FC236}">
                    <a16:creationId xmlns:a16="http://schemas.microsoft.com/office/drawing/2014/main" id="{D0E8DEB5-AB09-42D9-BC6E-0F5F4F258FCE}"/>
                  </a:ext>
                </a:extLst>
              </p:cNvPr>
              <p:cNvSpPr/>
              <p:nvPr/>
            </p:nvSpPr>
            <p:spPr>
              <a:xfrm flipV="1">
                <a:off x="3309118" y="4199106"/>
                <a:ext cx="194146" cy="12694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8" name="Isosceles Triangle 37">
                <a:extLst>
                  <a:ext uri="{FF2B5EF4-FFF2-40B4-BE49-F238E27FC236}">
                    <a16:creationId xmlns:a16="http://schemas.microsoft.com/office/drawing/2014/main" id="{369FFA09-817C-497F-BDFD-2A440B69AEA4}"/>
                  </a:ext>
                </a:extLst>
              </p:cNvPr>
              <p:cNvSpPr/>
              <p:nvPr/>
            </p:nvSpPr>
            <p:spPr>
              <a:xfrm flipV="1">
                <a:off x="3656443" y="4199106"/>
                <a:ext cx="194145" cy="12694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grpSp>
            <p:nvGrpSpPr>
              <p:cNvPr id="39" name="Group 59">
                <a:extLst>
                  <a:ext uri="{FF2B5EF4-FFF2-40B4-BE49-F238E27FC236}">
                    <a16:creationId xmlns:a16="http://schemas.microsoft.com/office/drawing/2014/main" id="{7380BD60-0C40-4E94-95C6-B632AD4C3D18}"/>
                  </a:ext>
                </a:extLst>
              </p:cNvPr>
              <p:cNvGrpSpPr>
                <a:grpSpLocks/>
              </p:cNvGrpSpPr>
              <p:nvPr/>
            </p:nvGrpSpPr>
            <p:grpSpPr bwMode="auto">
              <a:xfrm>
                <a:off x="2542443" y="3824627"/>
                <a:ext cx="208086" cy="800146"/>
                <a:chOff x="2362200" y="1638254"/>
                <a:chExt cx="208086" cy="800146"/>
              </a:xfrm>
            </p:grpSpPr>
            <p:cxnSp>
              <p:nvCxnSpPr>
                <p:cNvPr id="43" name="Straight Connector 42">
                  <a:extLst>
                    <a:ext uri="{FF2B5EF4-FFF2-40B4-BE49-F238E27FC236}">
                      <a16:creationId xmlns:a16="http://schemas.microsoft.com/office/drawing/2014/main" id="{41384BEA-4B11-4017-82AC-B90E38C82924}"/>
                    </a:ext>
                  </a:extLst>
                </p:cNvPr>
                <p:cNvCxnSpPr/>
                <p:nvPr/>
              </p:nvCxnSpPr>
              <p:spPr>
                <a:xfrm flipH="1">
                  <a:off x="2362979" y="1638254"/>
                  <a:ext cx="206614" cy="49983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B5F839B-D4C4-4DBA-B4F6-4155C2B4FBB0}"/>
                    </a:ext>
                  </a:extLst>
                </p:cNvPr>
                <p:cNvCxnSpPr/>
                <p:nvPr/>
              </p:nvCxnSpPr>
              <p:spPr>
                <a:xfrm flipH="1">
                  <a:off x="2391477" y="1938154"/>
                  <a:ext cx="178115" cy="17454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CECE357-36AE-445F-B1F9-D1A428A499D4}"/>
                    </a:ext>
                  </a:extLst>
                </p:cNvPr>
                <p:cNvCxnSpPr/>
                <p:nvPr/>
              </p:nvCxnSpPr>
              <p:spPr>
                <a:xfrm flipH="1">
                  <a:off x="2362979" y="1938154"/>
                  <a:ext cx="206614" cy="49983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Rectangle 39">
                <a:extLst>
                  <a:ext uri="{FF2B5EF4-FFF2-40B4-BE49-F238E27FC236}">
                    <a16:creationId xmlns:a16="http://schemas.microsoft.com/office/drawing/2014/main" id="{DA09B7D5-32F1-4A84-BD7A-44D95E787B49}"/>
                  </a:ext>
                </a:extLst>
              </p:cNvPr>
              <p:cNvSpPr/>
              <p:nvPr/>
            </p:nvSpPr>
            <p:spPr>
              <a:xfrm>
                <a:off x="762069" y="4624362"/>
                <a:ext cx="3255948" cy="4173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schemeClr val="tx1"/>
                  </a:solidFill>
                </a:endParaRPr>
              </a:p>
            </p:txBody>
          </p:sp>
          <p:sp>
            <p:nvSpPr>
              <p:cNvPr id="41" name="Rectangle 40">
                <a:extLst>
                  <a:ext uri="{FF2B5EF4-FFF2-40B4-BE49-F238E27FC236}">
                    <a16:creationId xmlns:a16="http://schemas.microsoft.com/office/drawing/2014/main" id="{B8D4D104-1703-4A68-B821-AA40D8981FB4}"/>
                  </a:ext>
                </a:extLst>
              </p:cNvPr>
              <p:cNvSpPr/>
              <p:nvPr/>
            </p:nvSpPr>
            <p:spPr>
              <a:xfrm>
                <a:off x="762069" y="5041683"/>
                <a:ext cx="3255948" cy="67596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dirty="0">
                    <a:solidFill>
                      <a:schemeClr val="tx1"/>
                    </a:solidFill>
                  </a:rPr>
                  <a:t>Heterogeneous Half Space</a:t>
                </a:r>
              </a:p>
            </p:txBody>
          </p:sp>
          <p:sp>
            <p:nvSpPr>
              <p:cNvPr id="42" name="Rectangle 41">
                <a:extLst>
                  <a:ext uri="{FF2B5EF4-FFF2-40B4-BE49-F238E27FC236}">
                    <a16:creationId xmlns:a16="http://schemas.microsoft.com/office/drawing/2014/main" id="{9CEB8724-B5DF-4BFA-9976-1066D2AAFA48}"/>
                  </a:ext>
                </a:extLst>
              </p:cNvPr>
              <p:cNvSpPr/>
              <p:nvPr/>
            </p:nvSpPr>
            <p:spPr>
              <a:xfrm>
                <a:off x="762069" y="5717649"/>
                <a:ext cx="3255948" cy="42049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schemeClr val="tx1"/>
                  </a:solidFill>
                </a:endParaRPr>
              </a:p>
            </p:txBody>
          </p:sp>
        </p:grpSp>
        <p:cxnSp>
          <p:nvCxnSpPr>
            <p:cNvPr id="13" name="Straight Connector 12">
              <a:extLst>
                <a:ext uri="{FF2B5EF4-FFF2-40B4-BE49-F238E27FC236}">
                  <a16:creationId xmlns:a16="http://schemas.microsoft.com/office/drawing/2014/main" id="{60AA4E6D-2252-4ACC-A5F4-408102D2FCFF}"/>
                </a:ext>
              </a:extLst>
            </p:cNvPr>
            <p:cNvCxnSpPr/>
            <p:nvPr/>
          </p:nvCxnSpPr>
          <p:spPr>
            <a:xfrm>
              <a:off x="2847975" y="3126581"/>
              <a:ext cx="1090613" cy="1333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0896E7-4960-4FB7-A25D-6C244628F380}"/>
                </a:ext>
              </a:extLst>
            </p:cNvPr>
            <p:cNvCxnSpPr/>
            <p:nvPr/>
          </p:nvCxnSpPr>
          <p:spPr>
            <a:xfrm>
              <a:off x="4252912" y="3131344"/>
              <a:ext cx="1090613" cy="31670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D84FDBD-270F-4F87-B3A5-5268455A74BD}"/>
                </a:ext>
              </a:extLst>
            </p:cNvPr>
            <p:cNvSpPr/>
            <p:nvPr/>
          </p:nvSpPr>
          <p:spPr bwMode="auto">
            <a:xfrm>
              <a:off x="5564982" y="3112294"/>
              <a:ext cx="1793081" cy="13585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schemeClr val="tx1"/>
                </a:solidFill>
              </a:endParaRPr>
            </a:p>
          </p:txBody>
        </p:sp>
        <p:sp>
          <p:nvSpPr>
            <p:cNvPr id="16" name="Freeform 10">
              <a:extLst>
                <a:ext uri="{FF2B5EF4-FFF2-40B4-BE49-F238E27FC236}">
                  <a16:creationId xmlns:a16="http://schemas.microsoft.com/office/drawing/2014/main" id="{E9C77D6D-D193-4FB6-AE7B-BCE752575892}"/>
                </a:ext>
              </a:extLst>
            </p:cNvPr>
            <p:cNvSpPr/>
            <p:nvPr/>
          </p:nvSpPr>
          <p:spPr>
            <a:xfrm>
              <a:off x="5572125" y="3301604"/>
              <a:ext cx="1785938" cy="884634"/>
            </a:xfrm>
            <a:custGeom>
              <a:avLst/>
              <a:gdLst>
                <a:gd name="connsiteX0" fmla="*/ 0 w 2381250"/>
                <a:gd name="connsiteY0" fmla="*/ 2228 h 1179518"/>
                <a:gd name="connsiteX1" fmla="*/ 297180 w 2381250"/>
                <a:gd name="connsiteY1" fmla="*/ 112718 h 1179518"/>
                <a:gd name="connsiteX2" fmla="*/ 556260 w 2381250"/>
                <a:gd name="connsiteY2" fmla="*/ 729938 h 1179518"/>
                <a:gd name="connsiteX3" fmla="*/ 967740 w 2381250"/>
                <a:gd name="connsiteY3" fmla="*/ 969968 h 1179518"/>
                <a:gd name="connsiteX4" fmla="*/ 1760220 w 2381250"/>
                <a:gd name="connsiteY4" fmla="*/ 1129988 h 1179518"/>
                <a:gd name="connsiteX5" fmla="*/ 2381250 w 2381250"/>
                <a:gd name="connsiteY5" fmla="*/ 1179518 h 117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250" h="1179518">
                  <a:moveTo>
                    <a:pt x="0" y="2228"/>
                  </a:moveTo>
                  <a:cubicBezTo>
                    <a:pt x="102235" y="-3170"/>
                    <a:pt x="204470" y="-8567"/>
                    <a:pt x="297180" y="112718"/>
                  </a:cubicBezTo>
                  <a:cubicBezTo>
                    <a:pt x="389890" y="234003"/>
                    <a:pt x="444500" y="587063"/>
                    <a:pt x="556260" y="729938"/>
                  </a:cubicBezTo>
                  <a:cubicBezTo>
                    <a:pt x="668020" y="872813"/>
                    <a:pt x="767080" y="903293"/>
                    <a:pt x="967740" y="969968"/>
                  </a:cubicBezTo>
                  <a:cubicBezTo>
                    <a:pt x="1168400" y="1036643"/>
                    <a:pt x="1524635" y="1095063"/>
                    <a:pt x="1760220" y="1129988"/>
                  </a:cubicBezTo>
                  <a:cubicBezTo>
                    <a:pt x="1995805" y="1164913"/>
                    <a:pt x="2188527" y="1172215"/>
                    <a:pt x="2381250" y="1179518"/>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dirty="0"/>
                <a:t>]</a:t>
              </a:r>
            </a:p>
          </p:txBody>
        </p:sp>
        <p:sp>
          <p:nvSpPr>
            <p:cNvPr id="17" name="TextBox 67">
              <a:extLst>
                <a:ext uri="{FF2B5EF4-FFF2-40B4-BE49-F238E27FC236}">
                  <a16:creationId xmlns:a16="http://schemas.microsoft.com/office/drawing/2014/main" id="{45F8FFA5-357C-410C-AC77-F9ADDED2AD0C}"/>
                </a:ext>
              </a:extLst>
            </p:cNvPr>
            <p:cNvSpPr txBox="1">
              <a:spLocks noChangeArrowheads="1"/>
            </p:cNvSpPr>
            <p:nvPr/>
          </p:nvSpPr>
          <p:spPr bwMode="auto">
            <a:xfrm rot="-5400000">
              <a:off x="5283399" y="3646863"/>
              <a:ext cx="369094"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r>
                <a:rPr lang="en-US" sz="1350"/>
                <a:t>V</a:t>
              </a:r>
              <a:r>
                <a:rPr lang="en-US" sz="1050"/>
                <a:t>R</a:t>
              </a:r>
              <a:endParaRPr lang="en-US" sz="1350"/>
            </a:p>
          </p:txBody>
        </p:sp>
        <p:grpSp>
          <p:nvGrpSpPr>
            <p:cNvPr id="18" name="Group 17">
              <a:extLst>
                <a:ext uri="{FF2B5EF4-FFF2-40B4-BE49-F238E27FC236}">
                  <a16:creationId xmlns:a16="http://schemas.microsoft.com/office/drawing/2014/main" id="{F68B249C-4331-4AEF-A550-53DF7D4F68F4}"/>
                </a:ext>
              </a:extLst>
            </p:cNvPr>
            <p:cNvGrpSpPr/>
            <p:nvPr/>
          </p:nvGrpSpPr>
          <p:grpSpPr>
            <a:xfrm>
              <a:off x="5332194" y="1133475"/>
              <a:ext cx="2068734" cy="1666920"/>
              <a:chOff x="7109589" y="1511300"/>
              <a:chExt cx="2758311" cy="2222560"/>
            </a:xfrm>
          </p:grpSpPr>
          <p:sp>
            <p:nvSpPr>
              <p:cNvPr id="29" name="Rectangle 28">
                <a:extLst>
                  <a:ext uri="{FF2B5EF4-FFF2-40B4-BE49-F238E27FC236}">
                    <a16:creationId xmlns:a16="http://schemas.microsoft.com/office/drawing/2014/main" id="{7EE63567-C3E9-49BF-9C9A-67764C95C2F5}"/>
                  </a:ext>
                </a:extLst>
              </p:cNvPr>
              <p:cNvSpPr/>
              <p:nvPr/>
            </p:nvSpPr>
            <p:spPr bwMode="auto">
              <a:xfrm>
                <a:off x="7419975" y="1511300"/>
                <a:ext cx="2390775" cy="18113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schemeClr val="tx1"/>
                  </a:solidFill>
                </a:endParaRPr>
              </a:p>
            </p:txBody>
          </p:sp>
          <p:sp>
            <p:nvSpPr>
              <p:cNvPr id="30" name="TextBox 11">
                <a:extLst>
                  <a:ext uri="{FF2B5EF4-FFF2-40B4-BE49-F238E27FC236}">
                    <a16:creationId xmlns:a16="http://schemas.microsoft.com/office/drawing/2014/main" id="{4F810CF4-00E8-4EBD-9E54-981DA3425714}"/>
                  </a:ext>
                </a:extLst>
              </p:cNvPr>
              <p:cNvSpPr txBox="1">
                <a:spLocks noChangeArrowheads="1"/>
              </p:cNvSpPr>
              <p:nvPr/>
            </p:nvSpPr>
            <p:spPr bwMode="auto">
              <a:xfrm rot="16200000">
                <a:off x="7062788" y="2216915"/>
                <a:ext cx="493712" cy="4001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r>
                  <a:rPr lang="en-US" sz="1350"/>
                  <a:t>V</a:t>
                </a:r>
                <a:r>
                  <a:rPr lang="en-US" sz="1050"/>
                  <a:t>R</a:t>
                </a:r>
                <a:endParaRPr lang="en-US" sz="1350"/>
              </a:p>
            </p:txBody>
          </p:sp>
          <p:sp>
            <p:nvSpPr>
              <p:cNvPr id="31" name="TextBox 71">
                <a:extLst>
                  <a:ext uri="{FF2B5EF4-FFF2-40B4-BE49-F238E27FC236}">
                    <a16:creationId xmlns:a16="http://schemas.microsoft.com/office/drawing/2014/main" id="{FF60CB2C-4ECE-46C8-B65C-0945C879C388}"/>
                  </a:ext>
                </a:extLst>
              </p:cNvPr>
              <p:cNvSpPr txBox="1">
                <a:spLocks noChangeArrowheads="1"/>
              </p:cNvSpPr>
              <p:nvPr/>
            </p:nvSpPr>
            <p:spPr bwMode="auto">
              <a:xfrm>
                <a:off x="7362825" y="3333751"/>
                <a:ext cx="2505075" cy="4001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a:r>
                  <a:rPr lang="en-US" sz="1350" dirty="0"/>
                  <a:t>Frequency</a:t>
                </a:r>
              </a:p>
            </p:txBody>
          </p:sp>
        </p:grpSp>
        <p:sp>
          <p:nvSpPr>
            <p:cNvPr id="19" name="TextBox 72">
              <a:extLst>
                <a:ext uri="{FF2B5EF4-FFF2-40B4-BE49-F238E27FC236}">
                  <a16:creationId xmlns:a16="http://schemas.microsoft.com/office/drawing/2014/main" id="{AE011ECE-96F6-4EAB-ADE8-86F49EB1C929}"/>
                </a:ext>
              </a:extLst>
            </p:cNvPr>
            <p:cNvSpPr txBox="1">
              <a:spLocks noChangeArrowheads="1"/>
            </p:cNvSpPr>
            <p:nvPr/>
          </p:nvSpPr>
          <p:spPr bwMode="auto">
            <a:xfrm>
              <a:off x="5522119" y="4470797"/>
              <a:ext cx="1878806"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a:r>
                <a:rPr lang="en-US" sz="1350"/>
                <a:t>Frequency</a:t>
              </a:r>
            </a:p>
          </p:txBody>
        </p:sp>
        <p:sp>
          <p:nvSpPr>
            <p:cNvPr id="20" name="Freeform 13">
              <a:extLst>
                <a:ext uri="{FF2B5EF4-FFF2-40B4-BE49-F238E27FC236}">
                  <a16:creationId xmlns:a16="http://schemas.microsoft.com/office/drawing/2014/main" id="{7DE99153-2265-4F15-B02D-C1736DEC83D5}"/>
                </a:ext>
              </a:extLst>
            </p:cNvPr>
            <p:cNvSpPr/>
            <p:nvPr/>
          </p:nvSpPr>
          <p:spPr>
            <a:xfrm>
              <a:off x="3411141" y="1426369"/>
              <a:ext cx="2561034" cy="1041797"/>
            </a:xfrm>
            <a:custGeom>
              <a:avLst/>
              <a:gdLst>
                <a:gd name="connsiteX0" fmla="*/ 16748 w 3415268"/>
                <a:gd name="connsiteY0" fmla="*/ 0 h 1388790"/>
                <a:gd name="connsiteX1" fmla="*/ 306308 w 3415268"/>
                <a:gd name="connsiteY1" fmla="*/ 1211580 h 1388790"/>
                <a:gd name="connsiteX2" fmla="*/ 2112248 w 3415268"/>
                <a:gd name="connsiteY2" fmla="*/ 1219200 h 1388790"/>
                <a:gd name="connsiteX3" fmla="*/ 3133328 w 3415268"/>
                <a:gd name="connsiteY3" fmla="*/ 1356360 h 1388790"/>
                <a:gd name="connsiteX4" fmla="*/ 3415268 w 3415268"/>
                <a:gd name="connsiteY4" fmla="*/ 525780 h 1388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268" h="1388790">
                  <a:moveTo>
                    <a:pt x="16748" y="0"/>
                  </a:moveTo>
                  <a:cubicBezTo>
                    <a:pt x="-13097" y="504190"/>
                    <a:pt x="-42942" y="1008380"/>
                    <a:pt x="306308" y="1211580"/>
                  </a:cubicBezTo>
                  <a:cubicBezTo>
                    <a:pt x="655558" y="1414780"/>
                    <a:pt x="1641078" y="1195070"/>
                    <a:pt x="2112248" y="1219200"/>
                  </a:cubicBezTo>
                  <a:cubicBezTo>
                    <a:pt x="2583418" y="1243330"/>
                    <a:pt x="2916158" y="1471930"/>
                    <a:pt x="3133328" y="1356360"/>
                  </a:cubicBezTo>
                  <a:cubicBezTo>
                    <a:pt x="3350498" y="1240790"/>
                    <a:pt x="3380978" y="590550"/>
                    <a:pt x="3415268" y="525780"/>
                  </a:cubicBezTo>
                </a:path>
              </a:pathLst>
            </a:custGeom>
            <a:noFill/>
            <a:ln w="25400">
              <a:solidFill>
                <a:srgbClr val="00B0F0"/>
              </a:solid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1" name="Freeform 15">
              <a:extLst>
                <a:ext uri="{FF2B5EF4-FFF2-40B4-BE49-F238E27FC236}">
                  <a16:creationId xmlns:a16="http://schemas.microsoft.com/office/drawing/2014/main" id="{5CEE783A-BF1D-49BF-92AE-BDA4027FD4F3}"/>
                </a:ext>
              </a:extLst>
            </p:cNvPr>
            <p:cNvSpPr/>
            <p:nvPr/>
          </p:nvSpPr>
          <p:spPr>
            <a:xfrm>
              <a:off x="4837510" y="1159669"/>
              <a:ext cx="1785938" cy="656035"/>
            </a:xfrm>
            <a:custGeom>
              <a:avLst/>
              <a:gdLst>
                <a:gd name="connsiteX0" fmla="*/ 20039 w 2382239"/>
                <a:gd name="connsiteY0" fmla="*/ 257058 h 874278"/>
                <a:gd name="connsiteX1" fmla="*/ 195299 w 2382239"/>
                <a:gd name="connsiteY1" fmla="*/ 5598 h 874278"/>
                <a:gd name="connsiteX2" fmla="*/ 1429739 w 2382239"/>
                <a:gd name="connsiteY2" fmla="*/ 104658 h 874278"/>
                <a:gd name="connsiteX3" fmla="*/ 2146019 w 2382239"/>
                <a:gd name="connsiteY3" fmla="*/ 43698 h 874278"/>
                <a:gd name="connsiteX4" fmla="*/ 2382239 w 2382239"/>
                <a:gd name="connsiteY4" fmla="*/ 874278 h 874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2239" h="874278">
                  <a:moveTo>
                    <a:pt x="20039" y="257058"/>
                  </a:moveTo>
                  <a:cubicBezTo>
                    <a:pt x="-9806" y="144028"/>
                    <a:pt x="-39651" y="30998"/>
                    <a:pt x="195299" y="5598"/>
                  </a:cubicBezTo>
                  <a:cubicBezTo>
                    <a:pt x="430249" y="-19802"/>
                    <a:pt x="1104619" y="98308"/>
                    <a:pt x="1429739" y="104658"/>
                  </a:cubicBezTo>
                  <a:cubicBezTo>
                    <a:pt x="1754859" y="111008"/>
                    <a:pt x="1987269" y="-84572"/>
                    <a:pt x="2146019" y="43698"/>
                  </a:cubicBezTo>
                  <a:cubicBezTo>
                    <a:pt x="2304769" y="171968"/>
                    <a:pt x="2382239" y="874278"/>
                    <a:pt x="2382239" y="874278"/>
                  </a:cubicBezTo>
                </a:path>
              </a:pathLst>
            </a:custGeom>
            <a:noFill/>
            <a:ln w="25400">
              <a:solidFill>
                <a:srgbClr val="00B0F0"/>
              </a:solid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350"/>
            </a:p>
          </p:txBody>
        </p:sp>
        <p:sp>
          <p:nvSpPr>
            <p:cNvPr id="22" name="Freeform 74">
              <a:extLst>
                <a:ext uri="{FF2B5EF4-FFF2-40B4-BE49-F238E27FC236}">
                  <a16:creationId xmlns:a16="http://schemas.microsoft.com/office/drawing/2014/main" id="{49DB7040-C928-430B-A200-8BDF7ECDF2AF}"/>
                </a:ext>
              </a:extLst>
            </p:cNvPr>
            <p:cNvSpPr/>
            <p:nvPr/>
          </p:nvSpPr>
          <p:spPr>
            <a:xfrm>
              <a:off x="3307557" y="3207544"/>
              <a:ext cx="2561035" cy="1041797"/>
            </a:xfrm>
            <a:custGeom>
              <a:avLst/>
              <a:gdLst>
                <a:gd name="connsiteX0" fmla="*/ 16748 w 3415268"/>
                <a:gd name="connsiteY0" fmla="*/ 0 h 1388790"/>
                <a:gd name="connsiteX1" fmla="*/ 306308 w 3415268"/>
                <a:gd name="connsiteY1" fmla="*/ 1211580 h 1388790"/>
                <a:gd name="connsiteX2" fmla="*/ 2112248 w 3415268"/>
                <a:gd name="connsiteY2" fmla="*/ 1219200 h 1388790"/>
                <a:gd name="connsiteX3" fmla="*/ 3133328 w 3415268"/>
                <a:gd name="connsiteY3" fmla="*/ 1356360 h 1388790"/>
                <a:gd name="connsiteX4" fmla="*/ 3415268 w 3415268"/>
                <a:gd name="connsiteY4" fmla="*/ 525780 h 1388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268" h="1388790">
                  <a:moveTo>
                    <a:pt x="16748" y="0"/>
                  </a:moveTo>
                  <a:cubicBezTo>
                    <a:pt x="-13097" y="504190"/>
                    <a:pt x="-42942" y="1008380"/>
                    <a:pt x="306308" y="1211580"/>
                  </a:cubicBezTo>
                  <a:cubicBezTo>
                    <a:pt x="655558" y="1414780"/>
                    <a:pt x="1641078" y="1195070"/>
                    <a:pt x="2112248" y="1219200"/>
                  </a:cubicBezTo>
                  <a:cubicBezTo>
                    <a:pt x="2583418" y="1243330"/>
                    <a:pt x="2916158" y="1471930"/>
                    <a:pt x="3133328" y="1356360"/>
                  </a:cubicBezTo>
                  <a:cubicBezTo>
                    <a:pt x="3350498" y="1240790"/>
                    <a:pt x="3380978" y="590550"/>
                    <a:pt x="3415268" y="525780"/>
                  </a:cubicBezTo>
                </a:path>
              </a:pathLst>
            </a:custGeom>
            <a:noFill/>
            <a:ln w="25400">
              <a:solidFill>
                <a:srgbClr val="00B0F0"/>
              </a:solid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350"/>
            </a:p>
          </p:txBody>
        </p:sp>
        <p:sp>
          <p:nvSpPr>
            <p:cNvPr id="23" name="Freeform 16">
              <a:extLst>
                <a:ext uri="{FF2B5EF4-FFF2-40B4-BE49-F238E27FC236}">
                  <a16:creationId xmlns:a16="http://schemas.microsoft.com/office/drawing/2014/main" id="{B461E7B1-1C55-444B-8A14-B3B16F6A2485}"/>
                </a:ext>
              </a:extLst>
            </p:cNvPr>
            <p:cNvSpPr/>
            <p:nvPr/>
          </p:nvSpPr>
          <p:spPr>
            <a:xfrm>
              <a:off x="5057776" y="3051572"/>
              <a:ext cx="1554956" cy="1046559"/>
            </a:xfrm>
            <a:custGeom>
              <a:avLst/>
              <a:gdLst>
                <a:gd name="connsiteX0" fmla="*/ 0 w 2072640"/>
                <a:gd name="connsiteY0" fmla="*/ 381128 h 1394588"/>
                <a:gd name="connsiteX1" fmla="*/ 160020 w 2072640"/>
                <a:gd name="connsiteY1" fmla="*/ 22988 h 1394588"/>
                <a:gd name="connsiteX2" fmla="*/ 746760 w 2072640"/>
                <a:gd name="connsiteY2" fmla="*/ 61088 h 1394588"/>
                <a:gd name="connsiteX3" fmla="*/ 1630680 w 2072640"/>
                <a:gd name="connsiteY3" fmla="*/ 266828 h 1394588"/>
                <a:gd name="connsiteX4" fmla="*/ 2072640 w 2072640"/>
                <a:gd name="connsiteY4" fmla="*/ 1394588 h 1394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640" h="1394588">
                  <a:moveTo>
                    <a:pt x="0" y="381128"/>
                  </a:moveTo>
                  <a:cubicBezTo>
                    <a:pt x="17780" y="228728"/>
                    <a:pt x="35560" y="76328"/>
                    <a:pt x="160020" y="22988"/>
                  </a:cubicBezTo>
                  <a:cubicBezTo>
                    <a:pt x="284480" y="-30352"/>
                    <a:pt x="501650" y="20448"/>
                    <a:pt x="746760" y="61088"/>
                  </a:cubicBezTo>
                  <a:cubicBezTo>
                    <a:pt x="991870" y="101728"/>
                    <a:pt x="1409700" y="44578"/>
                    <a:pt x="1630680" y="266828"/>
                  </a:cubicBezTo>
                  <a:cubicBezTo>
                    <a:pt x="1851660" y="489078"/>
                    <a:pt x="2072640" y="1394588"/>
                    <a:pt x="2072640" y="1394588"/>
                  </a:cubicBezTo>
                </a:path>
              </a:pathLst>
            </a:custGeom>
            <a:noFill/>
            <a:ln w="25400">
              <a:solidFill>
                <a:srgbClr val="00B0F0"/>
              </a:solid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350"/>
            </a:p>
          </p:txBody>
        </p:sp>
        <p:sp>
          <p:nvSpPr>
            <p:cNvPr id="24" name="Diamond 23">
              <a:extLst>
                <a:ext uri="{FF2B5EF4-FFF2-40B4-BE49-F238E27FC236}">
                  <a16:creationId xmlns:a16="http://schemas.microsoft.com/office/drawing/2014/main" id="{77333EF3-A818-4D81-A2CD-27D3DCAB62AE}"/>
                </a:ext>
              </a:extLst>
            </p:cNvPr>
            <p:cNvSpPr/>
            <p:nvPr/>
          </p:nvSpPr>
          <p:spPr>
            <a:xfrm>
              <a:off x="5835254" y="3542110"/>
              <a:ext cx="96440" cy="92869"/>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5" name="Diamond 24">
              <a:extLst>
                <a:ext uri="{FF2B5EF4-FFF2-40B4-BE49-F238E27FC236}">
                  <a16:creationId xmlns:a16="http://schemas.microsoft.com/office/drawing/2014/main" id="{5A054335-9E0B-44F8-9EB2-DD363FEA2899}"/>
                </a:ext>
              </a:extLst>
            </p:cNvPr>
            <p:cNvSpPr/>
            <p:nvPr/>
          </p:nvSpPr>
          <p:spPr>
            <a:xfrm>
              <a:off x="6557963" y="4068366"/>
              <a:ext cx="97631" cy="92869"/>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cxnSp>
          <p:nvCxnSpPr>
            <p:cNvPr id="26" name="Straight Connector 25">
              <a:extLst>
                <a:ext uri="{FF2B5EF4-FFF2-40B4-BE49-F238E27FC236}">
                  <a16:creationId xmlns:a16="http://schemas.microsoft.com/office/drawing/2014/main" id="{A5C57767-A943-42D7-BC49-6EC0FB2E7BF6}"/>
                </a:ext>
              </a:extLst>
            </p:cNvPr>
            <p:cNvCxnSpPr>
              <a:stCxn id="29" idx="1"/>
              <a:endCxn id="29" idx="3"/>
            </p:cNvCxnSpPr>
            <p:nvPr/>
          </p:nvCxnSpPr>
          <p:spPr>
            <a:xfrm>
              <a:off x="5564982" y="1812131"/>
              <a:ext cx="179308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Diamond 26">
              <a:extLst>
                <a:ext uri="{FF2B5EF4-FFF2-40B4-BE49-F238E27FC236}">
                  <a16:creationId xmlns:a16="http://schemas.microsoft.com/office/drawing/2014/main" id="{59624F22-8EE3-45A5-9AE9-0B4703492FF7}"/>
                </a:ext>
              </a:extLst>
            </p:cNvPr>
            <p:cNvSpPr/>
            <p:nvPr/>
          </p:nvSpPr>
          <p:spPr>
            <a:xfrm>
              <a:off x="6563917" y="1758554"/>
              <a:ext cx="96440" cy="92869"/>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8" name="Diamond 27">
              <a:extLst>
                <a:ext uri="{FF2B5EF4-FFF2-40B4-BE49-F238E27FC236}">
                  <a16:creationId xmlns:a16="http://schemas.microsoft.com/office/drawing/2014/main" id="{7A473BF0-BDFC-447A-BF14-6A8D3EF3056F}"/>
                </a:ext>
              </a:extLst>
            </p:cNvPr>
            <p:cNvSpPr/>
            <p:nvPr/>
          </p:nvSpPr>
          <p:spPr>
            <a:xfrm>
              <a:off x="5915026" y="1758554"/>
              <a:ext cx="97631" cy="92869"/>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grpSp>
    </p:spTree>
    <p:extLst>
      <p:ext uri="{BB962C8B-B14F-4D97-AF65-F5344CB8AC3E}">
        <p14:creationId xmlns:p14="http://schemas.microsoft.com/office/powerpoint/2010/main" val="1803580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ReMi</a:t>
            </a:r>
            <a:endParaRPr lang="en-US" dirty="0"/>
          </a:p>
        </p:txBody>
      </p:sp>
      <p:sp>
        <p:nvSpPr>
          <p:cNvPr id="3" name="Content Placeholder 2"/>
          <p:cNvSpPr>
            <a:spLocks noGrp="1"/>
          </p:cNvSpPr>
          <p:nvPr>
            <p:ph sz="quarter" idx="13"/>
          </p:nvPr>
        </p:nvSpPr>
        <p:spPr>
          <a:xfrm>
            <a:off x="200071" y="1463686"/>
            <a:ext cx="3505200" cy="3581400"/>
          </a:xfrm>
        </p:spPr>
        <p:txBody>
          <a:bodyPr>
            <a:noAutofit/>
          </a:bodyPr>
          <a:lstStyle/>
          <a:p>
            <a:r>
              <a:rPr lang="en-US" sz="1800" dirty="0"/>
              <a:t>Trying to improve the accuracy of the experimental dispersion curve in low frequencies, we use the refraction microtremor (ReMi) passive method.  </a:t>
            </a:r>
          </a:p>
          <a:p>
            <a:r>
              <a:rPr lang="en-US" sz="1800" dirty="0"/>
              <a:t>The ReMi procedure uses ambient noise to determine the experimental dispersion curve in the low frequency range.</a:t>
            </a:r>
          </a:p>
        </p:txBody>
      </p:sp>
      <p:pic>
        <p:nvPicPr>
          <p:cNvPr id="5" name="Picture 4">
            <a:extLst>
              <a:ext uri="{FF2B5EF4-FFF2-40B4-BE49-F238E27FC236}">
                <a16:creationId xmlns:a16="http://schemas.microsoft.com/office/drawing/2014/main" id="{81767D89-BE61-4241-9B50-4DCE9F53B80B}"/>
              </a:ext>
            </a:extLst>
          </p:cNvPr>
          <p:cNvPicPr>
            <a:picLocks noChangeAspect="1"/>
          </p:cNvPicPr>
          <p:nvPr/>
        </p:nvPicPr>
        <p:blipFill>
          <a:blip r:embed="rId3"/>
          <a:stretch>
            <a:fillRect/>
          </a:stretch>
        </p:blipFill>
        <p:spPr>
          <a:xfrm>
            <a:off x="5029200" y="3029686"/>
            <a:ext cx="3389683" cy="2030309"/>
          </a:xfrm>
          <a:prstGeom prst="rect">
            <a:avLst/>
          </a:prstGeom>
        </p:spPr>
      </p:pic>
      <p:pic>
        <p:nvPicPr>
          <p:cNvPr id="4" name="Picture 3">
            <a:extLst>
              <a:ext uri="{FF2B5EF4-FFF2-40B4-BE49-F238E27FC236}">
                <a16:creationId xmlns:a16="http://schemas.microsoft.com/office/drawing/2014/main" id="{308B2CA9-91BC-4A3F-8168-0CAC88382636}"/>
              </a:ext>
            </a:extLst>
          </p:cNvPr>
          <p:cNvPicPr>
            <a:picLocks noChangeAspect="1"/>
          </p:cNvPicPr>
          <p:nvPr/>
        </p:nvPicPr>
        <p:blipFill>
          <a:blip r:embed="rId4"/>
          <a:stretch>
            <a:fillRect/>
          </a:stretch>
        </p:blipFill>
        <p:spPr>
          <a:xfrm>
            <a:off x="4343400" y="118110"/>
            <a:ext cx="4605499" cy="2949795"/>
          </a:xfrm>
          <a:prstGeom prst="rect">
            <a:avLst/>
          </a:prstGeom>
        </p:spPr>
      </p:pic>
    </p:spTree>
    <p:extLst>
      <p:ext uri="{BB962C8B-B14F-4D97-AF65-F5344CB8AC3E}">
        <p14:creationId xmlns:p14="http://schemas.microsoft.com/office/powerpoint/2010/main" val="3484943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Composite Dispersion Curve</a:t>
            </a:r>
          </a:p>
        </p:txBody>
      </p:sp>
      <p:graphicFrame>
        <p:nvGraphicFramePr>
          <p:cNvPr id="7" name="Object 6"/>
          <p:cNvGraphicFramePr>
            <a:graphicFrameLocks noChangeAspect="1"/>
          </p:cNvGraphicFramePr>
          <p:nvPr>
            <p:extLst>
              <p:ext uri="{D42A27DB-BD31-4B8C-83A1-F6EECF244321}">
                <p14:modId xmlns:p14="http://schemas.microsoft.com/office/powerpoint/2010/main" val="400835165"/>
              </p:ext>
            </p:extLst>
          </p:nvPr>
        </p:nvGraphicFramePr>
        <p:xfrm>
          <a:off x="4238625" y="1627188"/>
          <a:ext cx="4297363" cy="2778125"/>
        </p:xfrm>
        <a:graphic>
          <a:graphicData uri="http://schemas.openxmlformats.org/presentationml/2006/ole">
            <mc:AlternateContent xmlns:mc="http://schemas.openxmlformats.org/markup-compatibility/2006">
              <mc:Choice xmlns:v="urn:schemas-microsoft-com:vml" Requires="v">
                <p:oleObj spid="_x0000_s1072" name="Document" r:id="rId4" imgW="4813300" imgH="3111500" progId="Word.Document.12">
                  <p:embed/>
                </p:oleObj>
              </mc:Choice>
              <mc:Fallback>
                <p:oleObj name="Document" r:id="rId4" imgW="4813300" imgH="3111500" progId="Word.Document.12">
                  <p:embed/>
                  <p:pic>
                    <p:nvPicPr>
                      <p:cNvPr id="0" name=""/>
                      <p:cNvPicPr/>
                      <p:nvPr/>
                    </p:nvPicPr>
                    <p:blipFill>
                      <a:blip r:embed="rId5"/>
                      <a:stretch>
                        <a:fillRect/>
                      </a:stretch>
                    </p:blipFill>
                    <p:spPr>
                      <a:xfrm>
                        <a:off x="4238625" y="1627188"/>
                        <a:ext cx="4297363" cy="2778125"/>
                      </a:xfrm>
                      <a:prstGeom prst="rect">
                        <a:avLst/>
                      </a:prstGeom>
                    </p:spPr>
                  </p:pic>
                </p:oleObj>
              </mc:Fallback>
            </mc:AlternateContent>
          </a:graphicData>
        </a:graphic>
      </p:graphicFrame>
      <p:pic>
        <p:nvPicPr>
          <p:cNvPr id="5" name="Picture 4"/>
          <p:cNvPicPr/>
          <p:nvPr/>
        </p:nvPicPr>
        <p:blipFill rotWithShape="1">
          <a:blip r:embed="rId6" cstate="print">
            <a:extLst>
              <a:ext uri="{28A0092B-C50C-407E-A947-70E740481C1C}">
                <a14:useLocalDpi xmlns:a14="http://schemas.microsoft.com/office/drawing/2010/main" val="0"/>
              </a:ext>
            </a:extLst>
          </a:blip>
          <a:srcRect r="49546" b="529"/>
          <a:stretch/>
        </p:blipFill>
        <p:spPr bwMode="auto">
          <a:xfrm>
            <a:off x="6248400" y="1962150"/>
            <a:ext cx="1600200" cy="1359092"/>
          </a:xfrm>
          <a:prstGeom prst="rect">
            <a:avLst/>
          </a:prstGeom>
          <a:noFill/>
          <a:ln>
            <a:noFill/>
          </a:ln>
        </p:spPr>
      </p:pic>
      <p:sp>
        <p:nvSpPr>
          <p:cNvPr id="4" name="Rectangle 3"/>
          <p:cNvSpPr/>
          <p:nvPr/>
        </p:nvSpPr>
        <p:spPr>
          <a:xfrm>
            <a:off x="7848600" y="1733550"/>
            <a:ext cx="762000" cy="381000"/>
          </a:xfrm>
          <a:prstGeom prst="rect">
            <a:avLst/>
          </a:prstGeom>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Oval 5"/>
          <p:cNvSpPr/>
          <p:nvPr/>
        </p:nvSpPr>
        <p:spPr>
          <a:xfrm>
            <a:off x="6553200" y="1962150"/>
            <a:ext cx="381000" cy="5334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7162800" y="2647950"/>
            <a:ext cx="381000" cy="533400"/>
          </a:xfrm>
          <a:prstGeom prst="ellipse">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Elbow Connector 9"/>
          <p:cNvCxnSpPr>
            <a:stCxn id="6" idx="4"/>
          </p:cNvCxnSpPr>
          <p:nvPr/>
        </p:nvCxnSpPr>
        <p:spPr>
          <a:xfrm rot="16200000" flipH="1">
            <a:off x="6381750" y="2857500"/>
            <a:ext cx="990600" cy="266700"/>
          </a:xfrm>
          <a:prstGeom prst="bentConnector3">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6629400" y="3486150"/>
            <a:ext cx="1143000" cy="3048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876800" y="2343150"/>
            <a:ext cx="457200" cy="762000"/>
          </a:xfrm>
          <a:prstGeom prst="ellipse">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Elbow Connector 12"/>
          <p:cNvCxnSpPr>
            <a:stCxn id="8" idx="2"/>
          </p:cNvCxnSpPr>
          <p:nvPr/>
        </p:nvCxnSpPr>
        <p:spPr>
          <a:xfrm rot="10800000">
            <a:off x="5334000" y="2647950"/>
            <a:ext cx="1828800" cy="266700"/>
          </a:xfrm>
          <a:prstGeom prst="bentConnector3">
            <a:avLst>
              <a:gd name="adj1" fmla="val 50000"/>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sz="quarter" idx="13"/>
          </p:nvPr>
        </p:nvSpPr>
        <p:spPr>
          <a:xfrm>
            <a:off x="381000" y="1428750"/>
            <a:ext cx="3886200" cy="3268624"/>
          </a:xfrm>
        </p:spPr>
        <p:txBody>
          <a:bodyPr>
            <a:normAutofit fontScale="85000" lnSpcReduction="20000"/>
          </a:bodyPr>
          <a:lstStyle/>
          <a:p>
            <a:r>
              <a:rPr lang="en-US" dirty="0"/>
              <a:t>High frequency dispersion controls shallow depths and low frequencies control deeper depths.</a:t>
            </a:r>
          </a:p>
          <a:p>
            <a:r>
              <a:rPr lang="en-US" dirty="0"/>
              <a:t>Therefore, ReMi alone does not provide as good resolution for shallower depths which has the most influence on the site response analysis.</a:t>
            </a:r>
          </a:p>
        </p:txBody>
      </p:sp>
      <p:sp>
        <p:nvSpPr>
          <p:cNvPr id="3" name="TextBox 2">
            <a:extLst>
              <a:ext uri="{FF2B5EF4-FFF2-40B4-BE49-F238E27FC236}">
                <a16:creationId xmlns:a16="http://schemas.microsoft.com/office/drawing/2014/main" id="{84CEEA22-2B3C-4A84-B53A-684559324C01}"/>
              </a:ext>
            </a:extLst>
          </p:cNvPr>
          <p:cNvSpPr txBox="1"/>
          <p:nvPr/>
        </p:nvSpPr>
        <p:spPr>
          <a:xfrm>
            <a:off x="5983705" y="1666437"/>
            <a:ext cx="685800" cy="261610"/>
          </a:xfrm>
          <a:prstGeom prst="rect">
            <a:avLst/>
          </a:prstGeom>
          <a:solidFill>
            <a:schemeClr val="bg1"/>
          </a:solidFill>
        </p:spPr>
        <p:txBody>
          <a:bodyPr wrap="square" rtlCol="0">
            <a:spAutoFit/>
          </a:bodyPr>
          <a:lstStyle/>
          <a:p>
            <a:r>
              <a:rPr lang="en-US" sz="1100" dirty="0">
                <a:latin typeface="Times New Roman" panose="02020603050405020304" pitchFamily="18" charset="0"/>
                <a:cs typeface="Times New Roman" panose="02020603050405020304" pitchFamily="18" charset="0"/>
              </a:rPr>
              <a:t>MASW</a:t>
            </a:r>
          </a:p>
        </p:txBody>
      </p:sp>
    </p:spTree>
    <p:extLst>
      <p:ext uri="{BB962C8B-B14F-4D97-AF65-F5344CB8AC3E}">
        <p14:creationId xmlns:p14="http://schemas.microsoft.com/office/powerpoint/2010/main" val="2684685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Higher Modes</a:t>
            </a:r>
          </a:p>
        </p:txBody>
      </p:sp>
      <p:pic>
        <p:nvPicPr>
          <p:cNvPr id="5" name="Content Placeholder 4" descr="Screen Shot 2015-02-05 at 8.46.11 AM.png"/>
          <p:cNvPicPr>
            <a:picLocks noGrp="1" noChangeAspect="1"/>
          </p:cNvPicPr>
          <p:nvPr>
            <p:ph sz="quarter" idx="13"/>
          </p:nvPr>
        </p:nvPicPr>
        <p:blipFill>
          <a:blip r:embed="rId3">
            <a:extLst>
              <a:ext uri="{28A0092B-C50C-407E-A947-70E740481C1C}">
                <a14:useLocalDpi xmlns:a14="http://schemas.microsoft.com/office/drawing/2010/main" val="0"/>
              </a:ext>
            </a:extLst>
          </a:blip>
          <a:srcRect l="4685" r="4685"/>
          <a:stretch>
            <a:fillRect/>
          </a:stretch>
        </p:blipFill>
        <p:spPr>
          <a:xfrm rot="10800000">
            <a:off x="609600" y="1352551"/>
            <a:ext cx="3886200" cy="3268624"/>
          </a:xfrm>
        </p:spPr>
      </p:pic>
      <p:sp>
        <p:nvSpPr>
          <p:cNvPr id="4" name="Content Placeholder 3"/>
          <p:cNvSpPr>
            <a:spLocks noGrp="1"/>
          </p:cNvSpPr>
          <p:nvPr>
            <p:ph sz="quarter" idx="14"/>
          </p:nvPr>
        </p:nvSpPr>
        <p:spPr/>
        <p:txBody>
          <a:bodyPr>
            <a:normAutofit fontScale="70000" lnSpcReduction="20000"/>
          </a:bodyPr>
          <a:lstStyle/>
          <a:p>
            <a:r>
              <a:rPr lang="en-US" dirty="0"/>
              <a:t>If higher modes are not considered, there may be inaccurate estimation of shear-wave velocity profile, especially for cases that one may encounter of having soft soil layer(s). </a:t>
            </a:r>
          </a:p>
          <a:p>
            <a:r>
              <a:rPr lang="en-US" dirty="0"/>
              <a:t>Typical ReMi inversion does not consider higher modes which will may result in inaccurate determination of soil profile.</a:t>
            </a:r>
          </a:p>
          <a:p>
            <a:endParaRPr lang="en-US" dirty="0"/>
          </a:p>
        </p:txBody>
      </p:sp>
    </p:spTree>
    <p:extLst>
      <p:ext uri="{BB962C8B-B14F-4D97-AF65-F5344CB8AC3E}">
        <p14:creationId xmlns:p14="http://schemas.microsoft.com/office/powerpoint/2010/main" val="1560283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Dispersion Curve</a:t>
            </a:r>
          </a:p>
        </p:txBody>
      </p:sp>
      <p:pic>
        <p:nvPicPr>
          <p:cNvPr id="14" name="Content Placeholder 13">
            <a:extLst>
              <a:ext uri="{FF2B5EF4-FFF2-40B4-BE49-F238E27FC236}">
                <a16:creationId xmlns:a16="http://schemas.microsoft.com/office/drawing/2014/main" id="{4A61FC47-8826-40E2-A94E-F36C304D97DD}"/>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t="7941" r="4221" b="10375"/>
          <a:stretch/>
        </p:blipFill>
        <p:spPr>
          <a:xfrm>
            <a:off x="990600" y="1383925"/>
            <a:ext cx="6801068" cy="3752149"/>
          </a:xfrm>
        </p:spPr>
      </p:pic>
      <p:cxnSp>
        <p:nvCxnSpPr>
          <p:cNvPr id="4" name="Connector: Elbow 3">
            <a:extLst>
              <a:ext uri="{FF2B5EF4-FFF2-40B4-BE49-F238E27FC236}">
                <a16:creationId xmlns:a16="http://schemas.microsoft.com/office/drawing/2014/main" id="{8DA914E2-A4B6-47AA-9623-D4BF12FC5EFF}"/>
              </a:ext>
            </a:extLst>
          </p:cNvPr>
          <p:cNvCxnSpPr/>
          <p:nvPr/>
        </p:nvCxnSpPr>
        <p:spPr>
          <a:xfrm>
            <a:off x="457200" y="2952750"/>
            <a:ext cx="1371600" cy="914400"/>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A1261C8-61C8-42D6-A3BC-2CA6D02790D6}"/>
              </a:ext>
            </a:extLst>
          </p:cNvPr>
          <p:cNvSpPr txBox="1"/>
          <p:nvPr/>
        </p:nvSpPr>
        <p:spPr>
          <a:xfrm>
            <a:off x="53978" y="2647950"/>
            <a:ext cx="910827" cy="369332"/>
          </a:xfrm>
          <a:prstGeom prst="rect">
            <a:avLst/>
          </a:prstGeom>
          <a:noFill/>
        </p:spPr>
        <p:txBody>
          <a:bodyPr wrap="none" rtlCol="0">
            <a:spAutoFit/>
          </a:bodyPr>
          <a:lstStyle/>
          <a:p>
            <a:r>
              <a:rPr lang="en-US" dirty="0"/>
              <a:t>Mode 1</a:t>
            </a:r>
          </a:p>
        </p:txBody>
      </p:sp>
      <p:cxnSp>
        <p:nvCxnSpPr>
          <p:cNvPr id="7" name="Connector: Elbow 6">
            <a:extLst>
              <a:ext uri="{FF2B5EF4-FFF2-40B4-BE49-F238E27FC236}">
                <a16:creationId xmlns:a16="http://schemas.microsoft.com/office/drawing/2014/main" id="{E53B4CF8-D895-4A64-85D9-62E700F146ED}"/>
              </a:ext>
            </a:extLst>
          </p:cNvPr>
          <p:cNvCxnSpPr/>
          <p:nvPr/>
        </p:nvCxnSpPr>
        <p:spPr>
          <a:xfrm rot="16200000" flipH="1">
            <a:off x="762000" y="1885950"/>
            <a:ext cx="1524000" cy="1524000"/>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4CF624E-68BB-4342-BE18-491C6B366840}"/>
              </a:ext>
            </a:extLst>
          </p:cNvPr>
          <p:cNvSpPr txBox="1"/>
          <p:nvPr/>
        </p:nvSpPr>
        <p:spPr>
          <a:xfrm>
            <a:off x="31897" y="1585977"/>
            <a:ext cx="910827" cy="369332"/>
          </a:xfrm>
          <a:prstGeom prst="rect">
            <a:avLst/>
          </a:prstGeom>
          <a:noFill/>
        </p:spPr>
        <p:txBody>
          <a:bodyPr wrap="none" rtlCol="0">
            <a:spAutoFit/>
          </a:bodyPr>
          <a:lstStyle/>
          <a:p>
            <a:r>
              <a:rPr lang="en-US" dirty="0"/>
              <a:t>Mode 2</a:t>
            </a:r>
          </a:p>
        </p:txBody>
      </p:sp>
      <p:pic>
        <p:nvPicPr>
          <p:cNvPr id="10" name="Picture 9">
            <a:extLst>
              <a:ext uri="{FF2B5EF4-FFF2-40B4-BE49-F238E27FC236}">
                <a16:creationId xmlns:a16="http://schemas.microsoft.com/office/drawing/2014/main" id="{BDA296A7-1DA2-4086-A125-91D3AFAADE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399" y="162678"/>
            <a:ext cx="1530963" cy="1512063"/>
          </a:xfrm>
          <a:prstGeom prst="rect">
            <a:avLst/>
          </a:prstGeom>
        </p:spPr>
      </p:pic>
      <p:sp>
        <p:nvSpPr>
          <p:cNvPr id="11" name="Rectangle 10">
            <a:extLst>
              <a:ext uri="{FF2B5EF4-FFF2-40B4-BE49-F238E27FC236}">
                <a16:creationId xmlns:a16="http://schemas.microsoft.com/office/drawing/2014/main" id="{BD7A06CC-9911-49BF-BDD9-D1266ED9CF57}"/>
              </a:ext>
            </a:extLst>
          </p:cNvPr>
          <p:cNvSpPr/>
          <p:nvPr/>
        </p:nvSpPr>
        <p:spPr>
          <a:xfrm>
            <a:off x="7467600" y="209550"/>
            <a:ext cx="13716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6032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8B0A2-4E96-4720-8639-DF85B9A53E61}"/>
              </a:ext>
            </a:extLst>
          </p:cNvPr>
          <p:cNvSpPr>
            <a:spLocks noGrp="1"/>
          </p:cNvSpPr>
          <p:nvPr>
            <p:ph type="title"/>
          </p:nvPr>
        </p:nvSpPr>
        <p:spPr/>
        <p:txBody>
          <a:bodyPr>
            <a:normAutofit fontScale="90000"/>
          </a:bodyPr>
          <a:lstStyle/>
          <a:p>
            <a:r>
              <a:rPr lang="en-US" sz="2800" dirty="0"/>
              <a:t>Shear-Wave Velocity Obtained </a:t>
            </a:r>
            <a:br>
              <a:rPr lang="en-US" sz="2800" dirty="0"/>
            </a:br>
            <a:r>
              <a:rPr lang="en-US" sz="2800" dirty="0"/>
              <a:t>from Inversion of MASW and </a:t>
            </a:r>
            <a:br>
              <a:rPr lang="en-US" sz="2800" dirty="0"/>
            </a:br>
            <a:r>
              <a:rPr lang="en-US" sz="2800" dirty="0" err="1"/>
              <a:t>ReMi</a:t>
            </a:r>
            <a:endParaRPr lang="en-US" sz="2800" dirty="0"/>
          </a:p>
        </p:txBody>
      </p:sp>
      <p:graphicFrame>
        <p:nvGraphicFramePr>
          <p:cNvPr id="5" name="Chart 4">
            <a:extLst>
              <a:ext uri="{FF2B5EF4-FFF2-40B4-BE49-F238E27FC236}">
                <a16:creationId xmlns:a16="http://schemas.microsoft.com/office/drawing/2014/main" id="{EAF0C35A-E6B7-43E6-94F5-FD6BADD1C8A7}"/>
              </a:ext>
            </a:extLst>
          </p:cNvPr>
          <p:cNvGraphicFramePr/>
          <p:nvPr>
            <p:extLst>
              <p:ext uri="{D42A27DB-BD31-4B8C-83A1-F6EECF244321}">
                <p14:modId xmlns:p14="http://schemas.microsoft.com/office/powerpoint/2010/main" val="1269678707"/>
              </p:ext>
            </p:extLst>
          </p:nvPr>
        </p:nvGraphicFramePr>
        <p:xfrm>
          <a:off x="152400" y="2647950"/>
          <a:ext cx="5486400" cy="2438400"/>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98781F98-8939-4F49-A146-F35BA20247E2}"/>
              </a:ext>
            </a:extLst>
          </p:cNvPr>
          <p:cNvPicPr>
            <a:picLocks noChangeAspect="1"/>
          </p:cNvPicPr>
          <p:nvPr/>
        </p:nvPicPr>
        <p:blipFill>
          <a:blip r:embed="rId4"/>
          <a:stretch>
            <a:fillRect/>
          </a:stretch>
        </p:blipFill>
        <p:spPr>
          <a:xfrm>
            <a:off x="6934200" y="133350"/>
            <a:ext cx="1690768" cy="4400550"/>
          </a:xfrm>
          <a:prstGeom prst="rect">
            <a:avLst/>
          </a:prstGeom>
        </p:spPr>
      </p:pic>
      <p:pic>
        <p:nvPicPr>
          <p:cNvPr id="7" name="Picture 6">
            <a:extLst>
              <a:ext uri="{FF2B5EF4-FFF2-40B4-BE49-F238E27FC236}">
                <a16:creationId xmlns:a16="http://schemas.microsoft.com/office/drawing/2014/main" id="{26580B74-3F01-4032-BE12-1D7A45A079DE}"/>
              </a:ext>
            </a:extLst>
          </p:cNvPr>
          <p:cNvPicPr>
            <a:picLocks noChangeAspect="1"/>
          </p:cNvPicPr>
          <p:nvPr/>
        </p:nvPicPr>
        <p:blipFill>
          <a:blip r:embed="rId5"/>
          <a:stretch>
            <a:fillRect/>
          </a:stretch>
        </p:blipFill>
        <p:spPr>
          <a:xfrm>
            <a:off x="4724400" y="76200"/>
            <a:ext cx="2102923" cy="2571750"/>
          </a:xfrm>
          <a:prstGeom prst="rect">
            <a:avLst/>
          </a:prstGeom>
        </p:spPr>
      </p:pic>
    </p:spTree>
    <p:extLst>
      <p:ext uri="{BB962C8B-B14F-4D97-AF65-F5344CB8AC3E}">
        <p14:creationId xmlns:p14="http://schemas.microsoft.com/office/powerpoint/2010/main" val="3920891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A37C5-A0D5-42A0-A6C1-9575D1B61DB3}"/>
              </a:ext>
            </a:extLst>
          </p:cNvPr>
          <p:cNvSpPr>
            <a:spLocks noGrp="1"/>
          </p:cNvSpPr>
          <p:nvPr>
            <p:ph type="title"/>
          </p:nvPr>
        </p:nvSpPr>
        <p:spPr/>
        <p:txBody>
          <a:bodyPr/>
          <a:lstStyle/>
          <a:p>
            <a:r>
              <a:rPr lang="en-US" dirty="0"/>
              <a:t>Results for 14 sites</a:t>
            </a:r>
          </a:p>
        </p:txBody>
      </p:sp>
      <p:graphicFrame>
        <p:nvGraphicFramePr>
          <p:cNvPr id="10" name="Chart 9">
            <a:extLst>
              <a:ext uri="{FF2B5EF4-FFF2-40B4-BE49-F238E27FC236}">
                <a16:creationId xmlns:a16="http://schemas.microsoft.com/office/drawing/2014/main" id="{F03CE938-AAF4-4945-940E-C56B5DF9861B}"/>
              </a:ext>
            </a:extLst>
          </p:cNvPr>
          <p:cNvGraphicFramePr>
            <a:graphicFrameLocks/>
          </p:cNvGraphicFramePr>
          <p:nvPr>
            <p:extLst>
              <p:ext uri="{D42A27DB-BD31-4B8C-83A1-F6EECF244321}">
                <p14:modId xmlns:p14="http://schemas.microsoft.com/office/powerpoint/2010/main" val="3088687415"/>
              </p:ext>
            </p:extLst>
          </p:nvPr>
        </p:nvGraphicFramePr>
        <p:xfrm>
          <a:off x="1296291" y="1276350"/>
          <a:ext cx="6551417" cy="3657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4457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58C6A-CF1F-43EC-869E-5BD5A080C446}"/>
              </a:ext>
            </a:extLst>
          </p:cNvPr>
          <p:cNvSpPr>
            <a:spLocks noGrp="1"/>
          </p:cNvSpPr>
          <p:nvPr>
            <p:ph type="title"/>
          </p:nvPr>
        </p:nvSpPr>
        <p:spPr/>
        <p:txBody>
          <a:bodyPr/>
          <a:lstStyle/>
          <a:p>
            <a:r>
              <a:rPr lang="en-US" dirty="0"/>
              <a:t>Future Work</a:t>
            </a:r>
          </a:p>
        </p:txBody>
      </p:sp>
      <p:sp>
        <p:nvSpPr>
          <p:cNvPr id="3" name="Content Placeholder 2">
            <a:extLst>
              <a:ext uri="{FF2B5EF4-FFF2-40B4-BE49-F238E27FC236}">
                <a16:creationId xmlns:a16="http://schemas.microsoft.com/office/drawing/2014/main" id="{5F295442-EE60-4B0B-BA1E-FC27930E3FC1}"/>
              </a:ext>
            </a:extLst>
          </p:cNvPr>
          <p:cNvSpPr>
            <a:spLocks noGrp="1"/>
          </p:cNvSpPr>
          <p:nvPr>
            <p:ph sz="quarter" idx="13"/>
          </p:nvPr>
        </p:nvSpPr>
        <p:spPr>
          <a:xfrm>
            <a:off x="609600" y="1352551"/>
            <a:ext cx="8001000" cy="3268624"/>
          </a:xfrm>
        </p:spPr>
        <p:txBody>
          <a:bodyPr>
            <a:normAutofit fontScale="85000" lnSpcReduction="20000"/>
          </a:bodyPr>
          <a:lstStyle/>
          <a:p>
            <a:pPr marL="514350" indent="-514350">
              <a:buFont typeface="+mj-lt"/>
              <a:buAutoNum type="alphaLcParenR"/>
            </a:pPr>
            <a:r>
              <a:rPr lang="en-US" sz="3100" dirty="0"/>
              <a:t>PGA, 0.2 s, and 1.0 s contour maps based on </a:t>
            </a:r>
            <a:r>
              <a:rPr lang="en-US" dirty="0"/>
              <a:t>site-specific ground motion response analysis (SSGMRA)</a:t>
            </a:r>
            <a:endParaRPr lang="en-US" sz="2100" dirty="0"/>
          </a:p>
          <a:p>
            <a:pPr marL="514350" indent="-514350">
              <a:buFont typeface="+mj-lt"/>
              <a:buAutoNum type="alphaLcParenR"/>
            </a:pPr>
            <a:r>
              <a:rPr lang="en-US" sz="3100" dirty="0"/>
              <a:t>Contour map of PGA, 0.2 s, and 1.0 s based on AASHTO, </a:t>
            </a:r>
            <a:endParaRPr lang="en-US" sz="2100" dirty="0"/>
          </a:p>
          <a:p>
            <a:pPr marL="514350" indent="-514350">
              <a:buFont typeface="+mj-lt"/>
              <a:buAutoNum type="alphaLcParenR"/>
            </a:pPr>
            <a:r>
              <a:rPr lang="en-US" sz="3100" dirty="0"/>
              <a:t>Contour map of the difference between SSGMRA and the code-based PGA values at the ground surface, and </a:t>
            </a:r>
            <a:endParaRPr lang="en-US" sz="2100" dirty="0"/>
          </a:p>
          <a:p>
            <a:pPr marL="514350" indent="-514350">
              <a:buFont typeface="+mj-lt"/>
              <a:buAutoNum type="alphaLcParenR"/>
            </a:pPr>
            <a:r>
              <a:rPr lang="en-US" sz="3200" dirty="0"/>
              <a:t>An estimate of cost saving or increase in the cost if SSGMRA is performed based on item “a” above and the information provided in literature. </a:t>
            </a:r>
            <a:endParaRPr lang="en-US" dirty="0"/>
          </a:p>
        </p:txBody>
      </p:sp>
    </p:spTree>
    <p:extLst>
      <p:ext uri="{BB962C8B-B14F-4D97-AF65-F5344CB8AC3E}">
        <p14:creationId xmlns:p14="http://schemas.microsoft.com/office/powerpoint/2010/main" val="1748044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008882-4DA4-4B75-ADE5-78E27E32ABC6}"/>
              </a:ext>
            </a:extLst>
          </p:cNvPr>
          <p:cNvPicPr>
            <a:picLocks noChangeAspect="1"/>
          </p:cNvPicPr>
          <p:nvPr/>
        </p:nvPicPr>
        <p:blipFill>
          <a:blip r:embed="rId2"/>
          <a:stretch>
            <a:fillRect/>
          </a:stretch>
        </p:blipFill>
        <p:spPr>
          <a:xfrm>
            <a:off x="319509" y="0"/>
            <a:ext cx="5886145" cy="5143500"/>
          </a:xfrm>
          <a:prstGeom prst="rect">
            <a:avLst/>
          </a:prstGeom>
        </p:spPr>
      </p:pic>
      <p:sp>
        <p:nvSpPr>
          <p:cNvPr id="5" name="Rectangle 4">
            <a:extLst>
              <a:ext uri="{FF2B5EF4-FFF2-40B4-BE49-F238E27FC236}">
                <a16:creationId xmlns:a16="http://schemas.microsoft.com/office/drawing/2014/main" id="{C609F0A5-2B4D-4E30-836A-D57F46378622}"/>
              </a:ext>
            </a:extLst>
          </p:cNvPr>
          <p:cNvSpPr/>
          <p:nvPr/>
        </p:nvSpPr>
        <p:spPr>
          <a:xfrm>
            <a:off x="6127596" y="590396"/>
            <a:ext cx="2938346" cy="2554545"/>
          </a:xfrm>
          <a:prstGeom prst="rect">
            <a:avLst/>
          </a:prstGeom>
        </p:spPr>
        <p:txBody>
          <a:bodyPr wrap="square">
            <a:spAutoFit/>
          </a:bodyPr>
          <a:lstStyle/>
          <a:p>
            <a:r>
              <a:rPr lang="en-US" dirty="0"/>
              <a:t>Map comparing change in peak ground acceleration for 2-percent probability of exceedance in 50 years and VS30 site condition of 760 meters per second, ratio between the 2014 and 2008 versions.</a:t>
            </a:r>
          </a:p>
          <a:p>
            <a:r>
              <a:rPr lang="en-US" sz="1600" dirty="0"/>
              <a:t>(USGS Open-File Report, 2014)</a:t>
            </a:r>
          </a:p>
        </p:txBody>
      </p:sp>
    </p:spTree>
    <p:extLst>
      <p:ext uri="{BB962C8B-B14F-4D97-AF65-F5344CB8AC3E}">
        <p14:creationId xmlns:p14="http://schemas.microsoft.com/office/powerpoint/2010/main" val="1951268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F4503-0794-6D4B-83C1-E25037943770}"/>
              </a:ext>
            </a:extLst>
          </p:cNvPr>
          <p:cNvSpPr>
            <a:spLocks noGrp="1"/>
          </p:cNvSpPr>
          <p:nvPr>
            <p:ph type="title"/>
          </p:nvPr>
        </p:nvSpPr>
        <p:spPr>
          <a:xfrm>
            <a:off x="152400" y="133350"/>
            <a:ext cx="6683765" cy="960668"/>
          </a:xfrm>
        </p:spPr>
        <p:txBody>
          <a:bodyPr/>
          <a:lstStyle/>
          <a:p>
            <a:r>
              <a:rPr lang="en-US" b="1" dirty="0">
                <a:latin typeface="Helvetica" pitchFamily="2" charset="0"/>
              </a:rPr>
              <a:t>Input Parameters</a:t>
            </a:r>
          </a:p>
        </p:txBody>
      </p:sp>
      <p:sp>
        <p:nvSpPr>
          <p:cNvPr id="3" name="Content Placeholder 2">
            <a:extLst>
              <a:ext uri="{FF2B5EF4-FFF2-40B4-BE49-F238E27FC236}">
                <a16:creationId xmlns:a16="http://schemas.microsoft.com/office/drawing/2014/main" id="{0E4F56C9-056A-904B-BE61-8C24E1601528}"/>
              </a:ext>
            </a:extLst>
          </p:cNvPr>
          <p:cNvSpPr>
            <a:spLocks noGrp="1"/>
          </p:cNvSpPr>
          <p:nvPr>
            <p:ph idx="1"/>
          </p:nvPr>
        </p:nvSpPr>
        <p:spPr>
          <a:xfrm>
            <a:off x="457200" y="1657350"/>
            <a:ext cx="6579662" cy="2178793"/>
          </a:xfrm>
        </p:spPr>
        <p:txBody>
          <a:bodyPr>
            <a:normAutofit/>
          </a:bodyPr>
          <a:lstStyle/>
          <a:p>
            <a:r>
              <a:rPr lang="en-US" sz="1800" dirty="0"/>
              <a:t>Longitude and latitude of the study region</a:t>
            </a:r>
          </a:p>
          <a:p>
            <a:r>
              <a:rPr lang="en-US" sz="1800" dirty="0"/>
              <a:t>Shear wave velocity profile</a:t>
            </a:r>
          </a:p>
          <a:p>
            <a:r>
              <a:rPr lang="en-US" sz="1800" dirty="0"/>
              <a:t>Soil Types</a:t>
            </a:r>
          </a:p>
          <a:p>
            <a:r>
              <a:rPr lang="en-US" sz="1800" dirty="0"/>
              <a:t>G/</a:t>
            </a:r>
            <a:r>
              <a:rPr lang="en-US" sz="1800" dirty="0" err="1"/>
              <a:t>Gmax</a:t>
            </a:r>
            <a:r>
              <a:rPr lang="en-US" sz="1800" dirty="0"/>
              <a:t> and Damping curves</a:t>
            </a:r>
          </a:p>
          <a:p>
            <a:r>
              <a:rPr lang="en-US" sz="1800" dirty="0"/>
              <a:t>Acceleration Time Series </a:t>
            </a:r>
          </a:p>
          <a:p>
            <a:pPr marL="0" indent="0">
              <a:buNone/>
            </a:pPr>
            <a:endParaRPr lang="en-US" sz="1800" dirty="0"/>
          </a:p>
          <a:p>
            <a:pPr marL="0" indent="0">
              <a:buNone/>
            </a:pPr>
            <a:endParaRPr lang="en-US" sz="1800" dirty="0"/>
          </a:p>
          <a:p>
            <a:endParaRPr lang="en-US" sz="1800" dirty="0"/>
          </a:p>
          <a:p>
            <a:endParaRPr lang="en-US" sz="1800" dirty="0"/>
          </a:p>
        </p:txBody>
      </p:sp>
    </p:spTree>
    <p:extLst>
      <p:ext uri="{BB962C8B-B14F-4D97-AF65-F5344CB8AC3E}">
        <p14:creationId xmlns:p14="http://schemas.microsoft.com/office/powerpoint/2010/main" val="2920448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D48446-A102-324A-98B7-C6F6FA7D5E0C}"/>
              </a:ext>
            </a:extLst>
          </p:cNvPr>
          <p:cNvSpPr txBox="1">
            <a:spLocks/>
          </p:cNvSpPr>
          <p:nvPr/>
        </p:nvSpPr>
        <p:spPr>
          <a:xfrm>
            <a:off x="1449020" y="454503"/>
            <a:ext cx="6683765" cy="96066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700" b="1" dirty="0">
              <a:latin typeface="Helvetica" pitchFamily="2" charset="0"/>
            </a:endParaRPr>
          </a:p>
        </p:txBody>
      </p:sp>
      <p:pic>
        <p:nvPicPr>
          <p:cNvPr id="7" name="Picture 6">
            <a:extLst>
              <a:ext uri="{FF2B5EF4-FFF2-40B4-BE49-F238E27FC236}">
                <a16:creationId xmlns:a16="http://schemas.microsoft.com/office/drawing/2014/main" id="{100ADA8D-AFE7-9C4A-8B71-E2EDDE493EE3}"/>
              </a:ext>
            </a:extLst>
          </p:cNvPr>
          <p:cNvPicPr>
            <a:picLocks noChangeAspect="1"/>
          </p:cNvPicPr>
          <p:nvPr/>
        </p:nvPicPr>
        <p:blipFill>
          <a:blip r:embed="rId2"/>
          <a:stretch>
            <a:fillRect/>
          </a:stretch>
        </p:blipFill>
        <p:spPr>
          <a:xfrm>
            <a:off x="5158975" y="454503"/>
            <a:ext cx="3330617" cy="4707167"/>
          </a:xfrm>
          <a:prstGeom prst="rect">
            <a:avLst/>
          </a:prstGeom>
        </p:spPr>
      </p:pic>
      <p:pic>
        <p:nvPicPr>
          <p:cNvPr id="9" name="Picture 8">
            <a:extLst>
              <a:ext uri="{FF2B5EF4-FFF2-40B4-BE49-F238E27FC236}">
                <a16:creationId xmlns:a16="http://schemas.microsoft.com/office/drawing/2014/main" id="{D529393A-A827-334D-A53D-C53C67D0DD85}"/>
              </a:ext>
            </a:extLst>
          </p:cNvPr>
          <p:cNvPicPr>
            <a:picLocks noChangeAspect="1"/>
          </p:cNvPicPr>
          <p:nvPr/>
        </p:nvPicPr>
        <p:blipFill rotWithShape="1">
          <a:blip r:embed="rId3"/>
          <a:srcRect b="52948"/>
          <a:stretch/>
        </p:blipFill>
        <p:spPr>
          <a:xfrm>
            <a:off x="-152400" y="742950"/>
            <a:ext cx="5390538" cy="3589294"/>
          </a:xfrm>
          <a:prstGeom prst="rect">
            <a:avLst/>
          </a:prstGeom>
        </p:spPr>
      </p:pic>
      <p:sp>
        <p:nvSpPr>
          <p:cNvPr id="6" name="Title 1">
            <a:extLst>
              <a:ext uri="{FF2B5EF4-FFF2-40B4-BE49-F238E27FC236}">
                <a16:creationId xmlns:a16="http://schemas.microsoft.com/office/drawing/2014/main" id="{C48E204A-35EE-F549-9644-96E9DD7E970A}"/>
              </a:ext>
            </a:extLst>
          </p:cNvPr>
          <p:cNvSpPr>
            <a:spLocks noGrp="1"/>
          </p:cNvSpPr>
          <p:nvPr>
            <p:ph type="title" idx="4294967295"/>
          </p:nvPr>
        </p:nvSpPr>
        <p:spPr>
          <a:xfrm>
            <a:off x="0" y="212725"/>
            <a:ext cx="2270125" cy="295275"/>
          </a:xfrm>
        </p:spPr>
        <p:txBody>
          <a:bodyPr>
            <a:normAutofit fontScale="90000"/>
          </a:bodyPr>
          <a:lstStyle/>
          <a:p>
            <a:r>
              <a:rPr lang="en-US" sz="1500" b="1" dirty="0">
                <a:latin typeface="Helvetica" pitchFamily="2" charset="0"/>
              </a:rPr>
              <a:t>Uniform Hazard Spectra</a:t>
            </a:r>
          </a:p>
        </p:txBody>
      </p:sp>
      <p:sp>
        <p:nvSpPr>
          <p:cNvPr id="8" name="Title 1">
            <a:extLst>
              <a:ext uri="{FF2B5EF4-FFF2-40B4-BE49-F238E27FC236}">
                <a16:creationId xmlns:a16="http://schemas.microsoft.com/office/drawing/2014/main" id="{2ABF1A1C-40F6-C149-9D67-684908D80085}"/>
              </a:ext>
            </a:extLst>
          </p:cNvPr>
          <p:cNvSpPr txBox="1">
            <a:spLocks/>
          </p:cNvSpPr>
          <p:nvPr/>
        </p:nvSpPr>
        <p:spPr>
          <a:xfrm>
            <a:off x="5688846" y="210505"/>
            <a:ext cx="2270873" cy="294797"/>
          </a:xfrm>
          <a:prstGeom prst="rect">
            <a:avLst/>
          </a:prstGeom>
        </p:spPr>
        <p:txBody>
          <a:bodyPr vert="horz" lIns="68580" tIns="34290" rIns="68580" bIns="34290" rtlCol="0" anchor="t">
            <a:normAutofit fontScale="9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500" b="1" dirty="0">
                <a:latin typeface="Helvetica" pitchFamily="2" charset="0"/>
              </a:rPr>
              <a:t>Site Response Analysis</a:t>
            </a:r>
          </a:p>
        </p:txBody>
      </p:sp>
    </p:spTree>
    <p:extLst>
      <p:ext uri="{BB962C8B-B14F-4D97-AF65-F5344CB8AC3E}">
        <p14:creationId xmlns:p14="http://schemas.microsoft.com/office/powerpoint/2010/main" val="3824482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921936-AAA7-5746-8BB4-D36B242BADD5}"/>
              </a:ext>
            </a:extLst>
          </p:cNvPr>
          <p:cNvPicPr>
            <a:picLocks noChangeAspect="1"/>
          </p:cNvPicPr>
          <p:nvPr/>
        </p:nvPicPr>
        <p:blipFill>
          <a:blip r:embed="rId2"/>
          <a:stretch>
            <a:fillRect/>
          </a:stretch>
        </p:blipFill>
        <p:spPr>
          <a:xfrm>
            <a:off x="914400" y="-171450"/>
            <a:ext cx="3962400" cy="5607296"/>
          </a:xfrm>
          <a:prstGeom prst="rect">
            <a:avLst/>
          </a:prstGeom>
        </p:spPr>
      </p:pic>
      <p:sp>
        <p:nvSpPr>
          <p:cNvPr id="8" name="Title 1">
            <a:extLst>
              <a:ext uri="{FF2B5EF4-FFF2-40B4-BE49-F238E27FC236}">
                <a16:creationId xmlns:a16="http://schemas.microsoft.com/office/drawing/2014/main" id="{C8C9065A-D13E-764F-A9CC-CFFBB951AB6C}"/>
              </a:ext>
            </a:extLst>
          </p:cNvPr>
          <p:cNvSpPr>
            <a:spLocks noGrp="1"/>
          </p:cNvSpPr>
          <p:nvPr>
            <p:ph type="title" idx="4294967295"/>
          </p:nvPr>
        </p:nvSpPr>
        <p:spPr>
          <a:xfrm>
            <a:off x="4800600" y="742950"/>
            <a:ext cx="2270125" cy="295275"/>
          </a:xfrm>
        </p:spPr>
        <p:txBody>
          <a:bodyPr>
            <a:normAutofit fontScale="90000"/>
          </a:bodyPr>
          <a:lstStyle/>
          <a:p>
            <a:r>
              <a:rPr lang="en-US" sz="1500" b="1" dirty="0">
                <a:latin typeface="Helvetica" pitchFamily="2" charset="0"/>
              </a:rPr>
              <a:t>Random Soil Profiles</a:t>
            </a:r>
          </a:p>
        </p:txBody>
      </p:sp>
    </p:spTree>
    <p:extLst>
      <p:ext uri="{BB962C8B-B14F-4D97-AF65-F5344CB8AC3E}">
        <p14:creationId xmlns:p14="http://schemas.microsoft.com/office/powerpoint/2010/main" val="1924323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99638-BA8B-4471-9CDD-A73E56867CD0}"/>
              </a:ext>
            </a:extLst>
          </p:cNvPr>
          <p:cNvSpPr>
            <a:spLocks noGrp="1"/>
          </p:cNvSpPr>
          <p:nvPr>
            <p:ph type="title"/>
          </p:nvPr>
        </p:nvSpPr>
        <p:spPr/>
        <p:txBody>
          <a:bodyPr anchor="ctr">
            <a:normAutofit/>
          </a:bodyPr>
          <a:lstStyle/>
          <a:p>
            <a:r>
              <a:rPr lang="en-US" sz="2800" b="1" dirty="0">
                <a:solidFill>
                  <a:schemeClr val="tx2">
                    <a:lumMod val="75000"/>
                  </a:schemeClr>
                </a:solidFill>
              </a:rPr>
              <a:t>Calculating Spectral Parameters (AASHTO General Procedure)</a:t>
            </a:r>
          </a:p>
        </p:txBody>
      </p:sp>
      <p:sp>
        <p:nvSpPr>
          <p:cNvPr id="3" name="Content Placeholder 2">
            <a:extLst>
              <a:ext uri="{FF2B5EF4-FFF2-40B4-BE49-F238E27FC236}">
                <a16:creationId xmlns:a16="http://schemas.microsoft.com/office/drawing/2014/main" id="{07587FDB-1610-4376-B90A-F570E761BCD4}"/>
              </a:ext>
            </a:extLst>
          </p:cNvPr>
          <p:cNvSpPr>
            <a:spLocks noGrp="1"/>
          </p:cNvSpPr>
          <p:nvPr>
            <p:ph idx="4294967295"/>
          </p:nvPr>
        </p:nvSpPr>
        <p:spPr>
          <a:xfrm>
            <a:off x="228600" y="1416050"/>
            <a:ext cx="8763000" cy="3727450"/>
          </a:xfrm>
        </p:spPr>
        <p:txBody>
          <a:bodyPr anchor="ctr">
            <a:normAutofit fontScale="85000" lnSpcReduction="20000"/>
          </a:bodyPr>
          <a:lstStyle/>
          <a:p>
            <a:r>
              <a:rPr lang="en-US" b="1" dirty="0">
                <a:solidFill>
                  <a:schemeClr val="tx2">
                    <a:lumMod val="75000"/>
                  </a:schemeClr>
                </a:solidFill>
              </a:rPr>
              <a:t>Determine spectral accelerations including PGA, </a:t>
            </a:r>
            <a:r>
              <a:rPr lang="en-US" b="1" i="1" dirty="0">
                <a:solidFill>
                  <a:schemeClr val="tx2">
                    <a:lumMod val="75000"/>
                  </a:schemeClr>
                </a:solidFill>
              </a:rPr>
              <a:t>SAs</a:t>
            </a:r>
            <a:r>
              <a:rPr lang="en-US" b="1" dirty="0">
                <a:solidFill>
                  <a:schemeClr val="tx2">
                    <a:lumMod val="75000"/>
                  </a:schemeClr>
                </a:solidFill>
              </a:rPr>
              <a:t>, and </a:t>
            </a:r>
            <a:r>
              <a:rPr lang="en-US" b="1" i="1" dirty="0">
                <a:solidFill>
                  <a:schemeClr val="tx2">
                    <a:lumMod val="75000"/>
                  </a:schemeClr>
                </a:solidFill>
              </a:rPr>
              <a:t>SA1</a:t>
            </a:r>
            <a:endParaRPr lang="en-US" b="1" dirty="0">
              <a:solidFill>
                <a:schemeClr val="tx2">
                  <a:lumMod val="75000"/>
                </a:schemeClr>
              </a:solidFill>
            </a:endParaRPr>
          </a:p>
          <a:p>
            <a:pPr lvl="1"/>
            <a:r>
              <a:rPr lang="en-US" dirty="0">
                <a:solidFill>
                  <a:schemeClr val="tx2">
                    <a:lumMod val="75000"/>
                  </a:schemeClr>
                </a:solidFill>
              </a:rPr>
              <a:t>      Use USGS </a:t>
            </a:r>
            <a:r>
              <a:rPr lang="en-US" i="1" dirty="0">
                <a:solidFill>
                  <a:schemeClr val="tx2">
                    <a:lumMod val="75000"/>
                  </a:schemeClr>
                </a:solidFill>
              </a:rPr>
              <a:t>Unified Hazard Tool to download hazard curves </a:t>
            </a:r>
          </a:p>
          <a:p>
            <a:pPr lvl="1"/>
            <a:r>
              <a:rPr lang="en-US" i="1" dirty="0">
                <a:solidFill>
                  <a:schemeClr val="tx2">
                    <a:lumMod val="75000"/>
                  </a:schemeClr>
                </a:solidFill>
              </a:rPr>
              <a:t>      </a:t>
            </a:r>
            <a:r>
              <a:rPr lang="en-US" dirty="0">
                <a:solidFill>
                  <a:schemeClr val="tx2">
                    <a:lumMod val="75000"/>
                  </a:schemeClr>
                </a:solidFill>
              </a:rPr>
              <a:t>B/C boundary </a:t>
            </a:r>
            <a:endParaRPr lang="en-US" i="1" dirty="0">
              <a:solidFill>
                <a:schemeClr val="tx2">
                  <a:lumMod val="75000"/>
                </a:schemeClr>
              </a:solidFill>
            </a:endParaRPr>
          </a:p>
          <a:p>
            <a:pPr lvl="1"/>
            <a:r>
              <a:rPr lang="en-US" i="1" dirty="0">
                <a:solidFill>
                  <a:schemeClr val="tx2">
                    <a:lumMod val="75000"/>
                  </a:schemeClr>
                </a:solidFill>
              </a:rPr>
              <a:t>      1000 year return period</a:t>
            </a:r>
            <a:endParaRPr lang="en-US" dirty="0">
              <a:solidFill>
                <a:schemeClr val="tx2">
                  <a:lumMod val="75000"/>
                </a:schemeClr>
              </a:solidFill>
            </a:endParaRPr>
          </a:p>
          <a:p>
            <a:r>
              <a:rPr lang="en-US" b="1" dirty="0">
                <a:solidFill>
                  <a:schemeClr val="tx2">
                    <a:lumMod val="75000"/>
                  </a:schemeClr>
                </a:solidFill>
              </a:rPr>
              <a:t>Determine Site Factors </a:t>
            </a:r>
            <a:r>
              <a:rPr lang="en-US" b="1" i="1" dirty="0" err="1">
                <a:solidFill>
                  <a:schemeClr val="tx2">
                    <a:lumMod val="75000"/>
                  </a:schemeClr>
                </a:solidFill>
              </a:rPr>
              <a:t>Fpga</a:t>
            </a:r>
            <a:r>
              <a:rPr lang="en-US" b="1" dirty="0">
                <a:solidFill>
                  <a:schemeClr val="tx2">
                    <a:lumMod val="75000"/>
                  </a:schemeClr>
                </a:solidFill>
              </a:rPr>
              <a:t>, </a:t>
            </a:r>
            <a:r>
              <a:rPr lang="en-US" b="1" i="1" dirty="0">
                <a:solidFill>
                  <a:schemeClr val="tx2">
                    <a:lumMod val="75000"/>
                  </a:schemeClr>
                </a:solidFill>
              </a:rPr>
              <a:t>Fa</a:t>
            </a:r>
            <a:r>
              <a:rPr lang="en-US" b="1" dirty="0">
                <a:solidFill>
                  <a:schemeClr val="tx2">
                    <a:lumMod val="75000"/>
                  </a:schemeClr>
                </a:solidFill>
              </a:rPr>
              <a:t>, and </a:t>
            </a:r>
            <a:r>
              <a:rPr lang="en-US" b="1" i="1" dirty="0" err="1">
                <a:solidFill>
                  <a:schemeClr val="tx2">
                    <a:lumMod val="75000"/>
                  </a:schemeClr>
                </a:solidFill>
              </a:rPr>
              <a:t>Fv</a:t>
            </a:r>
            <a:endParaRPr lang="en-US" b="1" dirty="0">
              <a:solidFill>
                <a:schemeClr val="tx2">
                  <a:lumMod val="75000"/>
                </a:schemeClr>
              </a:solidFill>
            </a:endParaRPr>
          </a:p>
          <a:p>
            <a:pPr lvl="1"/>
            <a:r>
              <a:rPr lang="en-US" dirty="0">
                <a:solidFill>
                  <a:schemeClr val="tx2">
                    <a:lumMod val="75000"/>
                  </a:schemeClr>
                </a:solidFill>
              </a:rPr>
              <a:t>     Table 3.10.3.1-1 of </a:t>
            </a:r>
            <a:r>
              <a:rPr lang="en-US" i="1" dirty="0">
                <a:solidFill>
                  <a:schemeClr val="tx2">
                    <a:lumMod val="75000"/>
                  </a:schemeClr>
                </a:solidFill>
              </a:rPr>
              <a:t>ASSHTO</a:t>
            </a:r>
            <a:endParaRPr lang="en-US" dirty="0">
              <a:solidFill>
                <a:schemeClr val="tx2">
                  <a:lumMod val="75000"/>
                </a:schemeClr>
              </a:solidFill>
            </a:endParaRPr>
          </a:p>
          <a:p>
            <a:pPr lvl="1"/>
            <a:r>
              <a:rPr lang="en-US" dirty="0">
                <a:solidFill>
                  <a:schemeClr val="tx2">
                    <a:lumMod val="75000"/>
                  </a:schemeClr>
                </a:solidFill>
              </a:rPr>
              <a:t>      PGA, </a:t>
            </a:r>
            <a:r>
              <a:rPr lang="en-US" i="1" dirty="0">
                <a:solidFill>
                  <a:schemeClr val="tx2">
                    <a:lumMod val="75000"/>
                  </a:schemeClr>
                </a:solidFill>
              </a:rPr>
              <a:t>SAs</a:t>
            </a:r>
            <a:r>
              <a:rPr lang="en-US" dirty="0">
                <a:solidFill>
                  <a:schemeClr val="tx2">
                    <a:lumMod val="75000"/>
                  </a:schemeClr>
                </a:solidFill>
              </a:rPr>
              <a:t>, and </a:t>
            </a:r>
            <a:r>
              <a:rPr lang="en-US" i="1" dirty="0">
                <a:solidFill>
                  <a:schemeClr val="tx2">
                    <a:lumMod val="75000"/>
                  </a:schemeClr>
                </a:solidFill>
              </a:rPr>
              <a:t>SA1</a:t>
            </a:r>
            <a:r>
              <a:rPr lang="en-US" dirty="0">
                <a:solidFill>
                  <a:schemeClr val="tx2">
                    <a:lumMod val="75000"/>
                  </a:schemeClr>
                </a:solidFill>
              </a:rPr>
              <a:t> determined from previous step</a:t>
            </a:r>
          </a:p>
          <a:p>
            <a:pPr lvl="1"/>
            <a:r>
              <a:rPr lang="en-US" dirty="0">
                <a:solidFill>
                  <a:schemeClr val="tx2">
                    <a:lumMod val="75000"/>
                  </a:schemeClr>
                </a:solidFill>
              </a:rPr>
              <a:t>      Site class based on the </a:t>
            </a:r>
            <a:r>
              <a:rPr lang="en-US" i="1" dirty="0">
                <a:solidFill>
                  <a:schemeClr val="tx2">
                    <a:lumMod val="75000"/>
                  </a:schemeClr>
                </a:solidFill>
              </a:rPr>
              <a:t>VS30</a:t>
            </a:r>
            <a:r>
              <a:rPr lang="en-US" dirty="0">
                <a:solidFill>
                  <a:schemeClr val="tx2">
                    <a:lumMod val="75000"/>
                  </a:schemeClr>
                </a:solidFill>
              </a:rPr>
              <a:t>  </a:t>
            </a:r>
          </a:p>
          <a:p>
            <a:r>
              <a:rPr lang="en-US" b="1" dirty="0">
                <a:solidFill>
                  <a:schemeClr val="tx2">
                    <a:lumMod val="75000"/>
                  </a:schemeClr>
                </a:solidFill>
              </a:rPr>
              <a:t>Multiply spectral ordinates by their relevant site factor to compute spectral parameters including </a:t>
            </a:r>
            <a:r>
              <a:rPr lang="en-US" b="1" i="1" dirty="0">
                <a:solidFill>
                  <a:schemeClr val="tx2">
                    <a:lumMod val="75000"/>
                  </a:schemeClr>
                </a:solidFill>
              </a:rPr>
              <a:t>As</a:t>
            </a:r>
            <a:r>
              <a:rPr lang="en-US" b="1" dirty="0">
                <a:solidFill>
                  <a:schemeClr val="tx2">
                    <a:lumMod val="75000"/>
                  </a:schemeClr>
                </a:solidFill>
              </a:rPr>
              <a:t>, </a:t>
            </a:r>
            <a:r>
              <a:rPr lang="en-US" b="1" i="1" dirty="0">
                <a:solidFill>
                  <a:schemeClr val="tx2">
                    <a:lumMod val="75000"/>
                  </a:schemeClr>
                </a:solidFill>
              </a:rPr>
              <a:t>SDs</a:t>
            </a:r>
            <a:r>
              <a:rPr lang="en-US" b="1" dirty="0">
                <a:solidFill>
                  <a:schemeClr val="tx2">
                    <a:lumMod val="75000"/>
                  </a:schemeClr>
                </a:solidFill>
              </a:rPr>
              <a:t>, and </a:t>
            </a:r>
            <a:r>
              <a:rPr lang="en-US" b="1" i="1" dirty="0">
                <a:solidFill>
                  <a:schemeClr val="tx2">
                    <a:lumMod val="75000"/>
                  </a:schemeClr>
                </a:solidFill>
              </a:rPr>
              <a:t>SD1</a:t>
            </a:r>
            <a:endParaRPr lang="en-US" b="1" dirty="0">
              <a:solidFill>
                <a:schemeClr val="tx2">
                  <a:lumMod val="75000"/>
                </a:schemeClr>
              </a:solidFill>
            </a:endParaRPr>
          </a:p>
          <a:p>
            <a:pPr marL="0" indent="0">
              <a:buNone/>
            </a:pPr>
            <a:endParaRPr lang="en-US" dirty="0">
              <a:solidFill>
                <a:schemeClr val="tx2">
                  <a:lumMod val="75000"/>
                </a:schemeClr>
              </a:solidFill>
            </a:endParaRPr>
          </a:p>
        </p:txBody>
      </p:sp>
    </p:spTree>
    <p:extLst>
      <p:ext uri="{BB962C8B-B14F-4D97-AF65-F5344CB8AC3E}">
        <p14:creationId xmlns:p14="http://schemas.microsoft.com/office/powerpoint/2010/main" val="2412095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99638-BA8B-4471-9CDD-A73E56867CD0}"/>
              </a:ext>
            </a:extLst>
          </p:cNvPr>
          <p:cNvSpPr>
            <a:spLocks noGrp="1"/>
          </p:cNvSpPr>
          <p:nvPr>
            <p:ph type="title"/>
          </p:nvPr>
        </p:nvSpPr>
        <p:spPr/>
        <p:txBody>
          <a:bodyPr anchor="ctr">
            <a:noAutofit/>
          </a:bodyPr>
          <a:lstStyle/>
          <a:p>
            <a:r>
              <a:rPr lang="en-US" sz="2400" b="1" dirty="0">
                <a:solidFill>
                  <a:schemeClr val="tx2">
                    <a:lumMod val="75000"/>
                  </a:schemeClr>
                </a:solidFill>
              </a:rPr>
              <a:t>Calculating Spectral Parameters (AASHTO Site-Specific Procedure )</a:t>
            </a:r>
          </a:p>
        </p:txBody>
      </p:sp>
      <p:sp>
        <p:nvSpPr>
          <p:cNvPr id="30" name="Content Placeholder 2">
            <a:extLst>
              <a:ext uri="{FF2B5EF4-FFF2-40B4-BE49-F238E27FC236}">
                <a16:creationId xmlns:a16="http://schemas.microsoft.com/office/drawing/2014/main" id="{07587FDB-1610-4376-B90A-F570E761BCD4}"/>
              </a:ext>
            </a:extLst>
          </p:cNvPr>
          <p:cNvSpPr>
            <a:spLocks noGrp="1"/>
          </p:cNvSpPr>
          <p:nvPr>
            <p:ph idx="4294967295"/>
          </p:nvPr>
        </p:nvSpPr>
        <p:spPr>
          <a:xfrm>
            <a:off x="457200" y="1416050"/>
            <a:ext cx="8610600" cy="3727450"/>
          </a:xfrm>
        </p:spPr>
        <p:txBody>
          <a:bodyPr anchor="ctr">
            <a:normAutofit fontScale="70000" lnSpcReduction="20000"/>
          </a:bodyPr>
          <a:lstStyle/>
          <a:p>
            <a:pPr>
              <a:lnSpc>
                <a:spcPct val="90000"/>
              </a:lnSpc>
            </a:pPr>
            <a:r>
              <a:rPr lang="en-US" b="1" dirty="0">
                <a:solidFill>
                  <a:schemeClr val="tx2">
                    <a:lumMod val="75000"/>
                  </a:schemeClr>
                </a:solidFill>
              </a:rPr>
              <a:t>Calculating hazard curve on reference site condition (USGS unified hazard tool)</a:t>
            </a:r>
          </a:p>
          <a:p>
            <a:pPr>
              <a:lnSpc>
                <a:spcPct val="90000"/>
              </a:lnSpc>
            </a:pPr>
            <a:r>
              <a:rPr lang="en-US" b="1" dirty="0">
                <a:solidFill>
                  <a:schemeClr val="tx2">
                    <a:lumMod val="75000"/>
                  </a:schemeClr>
                </a:solidFill>
              </a:rPr>
              <a:t>Development of the probability density function of amplification factors</a:t>
            </a:r>
          </a:p>
          <a:p>
            <a:pPr lvl="1">
              <a:lnSpc>
                <a:spcPct val="90000"/>
              </a:lnSpc>
            </a:pPr>
            <a:r>
              <a:rPr lang="en-US" dirty="0">
                <a:solidFill>
                  <a:schemeClr val="tx2">
                    <a:lumMod val="75000"/>
                  </a:schemeClr>
                </a:solidFill>
              </a:rPr>
              <a:t>Development of the input motion (Source, Path, and Site terms)</a:t>
            </a:r>
            <a:endParaRPr lang="en-US" b="1" dirty="0">
              <a:solidFill>
                <a:schemeClr val="tx2">
                  <a:lumMod val="75000"/>
                </a:schemeClr>
              </a:solidFill>
            </a:endParaRPr>
          </a:p>
          <a:p>
            <a:pPr lvl="1">
              <a:lnSpc>
                <a:spcPct val="90000"/>
              </a:lnSpc>
            </a:pPr>
            <a:r>
              <a:rPr lang="en-US" dirty="0">
                <a:solidFill>
                  <a:schemeClr val="tx2">
                    <a:lumMod val="75000"/>
                  </a:schemeClr>
                </a:solidFill>
              </a:rPr>
              <a:t>Development of base-case shear-wave velocity profiles: extend shallow portion of the velocity profiles to deeper geologic units using USGS 3D velocity model for central US.</a:t>
            </a:r>
          </a:p>
          <a:p>
            <a:pPr lvl="1">
              <a:lnSpc>
                <a:spcPct val="90000"/>
              </a:lnSpc>
            </a:pPr>
            <a:r>
              <a:rPr lang="en-US" dirty="0">
                <a:solidFill>
                  <a:schemeClr val="tx2">
                    <a:lumMod val="75000"/>
                  </a:schemeClr>
                </a:solidFill>
              </a:rPr>
              <a:t>Determine Layer densities from the shear-wave velocity </a:t>
            </a:r>
          </a:p>
          <a:p>
            <a:pPr lvl="1">
              <a:lnSpc>
                <a:spcPct val="90000"/>
              </a:lnSpc>
            </a:pPr>
            <a:r>
              <a:rPr lang="en-US" dirty="0">
                <a:solidFill>
                  <a:schemeClr val="tx2">
                    <a:lumMod val="75000"/>
                  </a:schemeClr>
                </a:solidFill>
              </a:rPr>
              <a:t>Randomizing shear-wave velocity profiles </a:t>
            </a:r>
          </a:p>
          <a:p>
            <a:pPr lvl="1">
              <a:lnSpc>
                <a:spcPct val="90000"/>
              </a:lnSpc>
            </a:pPr>
            <a:r>
              <a:rPr lang="en-US" dirty="0">
                <a:solidFill>
                  <a:schemeClr val="tx2">
                    <a:lumMod val="75000"/>
                  </a:schemeClr>
                </a:solidFill>
              </a:rPr>
              <a:t>Nonlinear Dynamic Material Properties: consider two sets of generic modulus reduction and hysteretic damping to characterize the epistemic uncertainty in nonlinear dynamic material properties.</a:t>
            </a:r>
          </a:p>
          <a:p>
            <a:pPr>
              <a:lnSpc>
                <a:spcPct val="90000"/>
              </a:lnSpc>
            </a:pPr>
            <a:r>
              <a:rPr lang="en-US" b="1" dirty="0">
                <a:solidFill>
                  <a:schemeClr val="tx2">
                    <a:lumMod val="75000"/>
                  </a:schemeClr>
                </a:solidFill>
              </a:rPr>
              <a:t>Calculating hazard curve on soil surface</a:t>
            </a:r>
            <a:endParaRPr lang="en-US" dirty="0">
              <a:solidFill>
                <a:schemeClr val="tx2">
                  <a:lumMod val="75000"/>
                </a:schemeClr>
              </a:solidFill>
            </a:endParaRPr>
          </a:p>
        </p:txBody>
      </p:sp>
    </p:spTree>
    <p:extLst>
      <p:ext uri="{BB962C8B-B14F-4D97-AF65-F5344CB8AC3E}">
        <p14:creationId xmlns:p14="http://schemas.microsoft.com/office/powerpoint/2010/main" val="3543612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A5C4040F-3E99-49F5-AE17-5EE9DA96E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320915"/>
            <a:ext cx="9144000" cy="4822585"/>
          </a:xfrm>
          <a:prstGeom prst="rect">
            <a:avLst/>
          </a:prstGeom>
        </p:spPr>
      </p:pic>
      <p:sp>
        <p:nvSpPr>
          <p:cNvPr id="8" name="Rectangle 7">
            <a:extLst>
              <a:ext uri="{FF2B5EF4-FFF2-40B4-BE49-F238E27FC236}">
                <a16:creationId xmlns:a16="http://schemas.microsoft.com/office/drawing/2014/main" id="{39ADDE74-4C4B-4709-B3C4-510008A7B4E2}"/>
              </a:ext>
            </a:extLst>
          </p:cNvPr>
          <p:cNvSpPr/>
          <p:nvPr/>
        </p:nvSpPr>
        <p:spPr>
          <a:xfrm>
            <a:off x="2101443" y="339755"/>
            <a:ext cx="2913077" cy="264882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36E180EA-2CDA-4845-B655-F72046B61EBF}"/>
              </a:ext>
            </a:extLst>
          </p:cNvPr>
          <p:cNvSpPr/>
          <p:nvPr/>
        </p:nvSpPr>
        <p:spPr>
          <a:xfrm>
            <a:off x="5096313" y="333463"/>
            <a:ext cx="2019649" cy="26551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8D8570EF-DE66-40AE-9DA4-F13F3E16FEFA}"/>
              </a:ext>
            </a:extLst>
          </p:cNvPr>
          <p:cNvSpPr/>
          <p:nvPr/>
        </p:nvSpPr>
        <p:spPr>
          <a:xfrm>
            <a:off x="81794" y="3397541"/>
            <a:ext cx="4725098" cy="158237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E5C7B7EF-5163-46A2-922A-7B9B138488EB}"/>
              </a:ext>
            </a:extLst>
          </p:cNvPr>
          <p:cNvSpPr/>
          <p:nvPr/>
        </p:nvSpPr>
        <p:spPr>
          <a:xfrm>
            <a:off x="4888685" y="3397541"/>
            <a:ext cx="2227276" cy="158237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Rounded Corners 11">
            <a:extLst>
              <a:ext uri="{FF2B5EF4-FFF2-40B4-BE49-F238E27FC236}">
                <a16:creationId xmlns:a16="http://schemas.microsoft.com/office/drawing/2014/main" id="{828AC323-35B0-420B-AB2F-239BD746DEA4}"/>
              </a:ext>
            </a:extLst>
          </p:cNvPr>
          <p:cNvSpPr/>
          <p:nvPr/>
        </p:nvSpPr>
        <p:spPr>
          <a:xfrm>
            <a:off x="7197754" y="2277611"/>
            <a:ext cx="1755397" cy="710967"/>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84033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722D4-78CE-4F38-804F-E717487604C1}"/>
              </a:ext>
            </a:extLst>
          </p:cNvPr>
          <p:cNvSpPr>
            <a:spLocks noGrp="1"/>
          </p:cNvSpPr>
          <p:nvPr>
            <p:ph type="title"/>
          </p:nvPr>
        </p:nvSpPr>
        <p:spPr/>
        <p:txBody>
          <a:bodyPr>
            <a:normAutofit fontScale="90000"/>
          </a:bodyPr>
          <a:lstStyle/>
          <a:p>
            <a:r>
              <a:rPr lang="en-US" dirty="0"/>
              <a:t>Acknowledgment	</a:t>
            </a:r>
          </a:p>
        </p:txBody>
      </p:sp>
      <p:sp>
        <p:nvSpPr>
          <p:cNvPr id="3" name="Text Placeholder 2">
            <a:extLst>
              <a:ext uri="{FF2B5EF4-FFF2-40B4-BE49-F238E27FC236}">
                <a16:creationId xmlns:a16="http://schemas.microsoft.com/office/drawing/2014/main" id="{510F4A84-FD78-422E-B4DA-3A64805C855D}"/>
              </a:ext>
            </a:extLst>
          </p:cNvPr>
          <p:cNvSpPr>
            <a:spLocks noGrp="1"/>
          </p:cNvSpPr>
          <p:nvPr>
            <p:ph type="body" idx="1"/>
          </p:nvPr>
        </p:nvSpPr>
        <p:spPr>
          <a:xfrm>
            <a:off x="1371600" y="2057400"/>
            <a:ext cx="7123113" cy="2343150"/>
          </a:xfrm>
        </p:spPr>
        <p:txBody>
          <a:bodyPr>
            <a:normAutofit fontScale="92500" lnSpcReduction="10000"/>
          </a:bodyPr>
          <a:lstStyle/>
          <a:p>
            <a:r>
              <a:rPr lang="en-US" sz="3200" dirty="0"/>
              <a:t>		We would like to thank A</a:t>
            </a:r>
            <a:r>
              <a:rPr lang="en-US" dirty="0"/>
              <a:t>R</a:t>
            </a:r>
            <a:r>
              <a:rPr lang="en-US" sz="3200" dirty="0"/>
              <a:t>DOT System Information and Research Division for sponsoring this research. Special thanks to Ms. Kimberly Romano, A</a:t>
            </a:r>
            <a:r>
              <a:rPr lang="en-US" sz="3000" dirty="0"/>
              <a:t>R</a:t>
            </a:r>
            <a:r>
              <a:rPr lang="en-US" sz="3200" dirty="0"/>
              <a:t>DOT project coordinator, for all her help and support.</a:t>
            </a:r>
          </a:p>
        </p:txBody>
      </p:sp>
    </p:spTree>
    <p:extLst>
      <p:ext uri="{BB962C8B-B14F-4D97-AF65-F5344CB8AC3E}">
        <p14:creationId xmlns:p14="http://schemas.microsoft.com/office/powerpoint/2010/main" val="40816330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98215-D083-43A2-BBF5-2EF31261A21F}"/>
              </a:ext>
            </a:extLst>
          </p:cNvPr>
          <p:cNvSpPr>
            <a:spLocks noGrp="1"/>
          </p:cNvSpPr>
          <p:nvPr>
            <p:ph type="title"/>
          </p:nvPr>
        </p:nvSpPr>
        <p:spPr/>
        <p:txBody>
          <a:bodyPr/>
          <a:lstStyle/>
          <a:p>
            <a:pPr algn="ctr"/>
            <a:r>
              <a:rPr lang="en-US" dirty="0"/>
              <a:t>Thank you for your attention</a:t>
            </a:r>
          </a:p>
        </p:txBody>
      </p:sp>
      <p:sp>
        <p:nvSpPr>
          <p:cNvPr id="6" name="TextBox 5">
            <a:extLst>
              <a:ext uri="{FF2B5EF4-FFF2-40B4-BE49-F238E27FC236}">
                <a16:creationId xmlns:a16="http://schemas.microsoft.com/office/drawing/2014/main" id="{DA8F1EDA-C0C6-4C36-8EED-E27E299B8089}"/>
              </a:ext>
            </a:extLst>
          </p:cNvPr>
          <p:cNvSpPr txBox="1"/>
          <p:nvPr/>
        </p:nvSpPr>
        <p:spPr>
          <a:xfrm>
            <a:off x="1752600" y="1885950"/>
            <a:ext cx="5357557" cy="1107996"/>
          </a:xfrm>
          <a:prstGeom prst="rect">
            <a:avLst/>
          </a:prstGeom>
          <a:noFill/>
        </p:spPr>
        <p:txBody>
          <a:bodyPr wrap="none" rtlCol="0">
            <a:spAutoFit/>
          </a:bodyPr>
          <a:lstStyle/>
          <a:p>
            <a:r>
              <a:rPr lang="en-US" sz="6600" dirty="0">
                <a:latin typeface="Arial Black" panose="020B0A04020102020204" pitchFamily="34" charset="0"/>
              </a:rPr>
              <a:t>Questions?</a:t>
            </a:r>
          </a:p>
        </p:txBody>
      </p:sp>
    </p:spTree>
    <p:extLst>
      <p:ext uri="{BB962C8B-B14F-4D97-AF65-F5344CB8AC3E}">
        <p14:creationId xmlns:p14="http://schemas.microsoft.com/office/powerpoint/2010/main" val="1072748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C98DF-6104-4CE6-AC06-8EAEBB6805A2}"/>
              </a:ext>
            </a:extLst>
          </p:cNvPr>
          <p:cNvSpPr>
            <a:spLocks noGrp="1"/>
          </p:cNvSpPr>
          <p:nvPr>
            <p:ph type="title"/>
          </p:nvPr>
        </p:nvSpPr>
        <p:spPr/>
        <p:txBody>
          <a:bodyPr/>
          <a:lstStyle/>
          <a:p>
            <a:r>
              <a:rPr lang="en-US" dirty="0"/>
              <a:t>Objectives of TRC1901</a:t>
            </a:r>
          </a:p>
        </p:txBody>
      </p:sp>
      <p:sp>
        <p:nvSpPr>
          <p:cNvPr id="3" name="Content Placeholder 2">
            <a:extLst>
              <a:ext uri="{FF2B5EF4-FFF2-40B4-BE49-F238E27FC236}">
                <a16:creationId xmlns:a16="http://schemas.microsoft.com/office/drawing/2014/main" id="{2E5EC0C9-708E-498B-B941-F163C1BC67E2}"/>
              </a:ext>
            </a:extLst>
          </p:cNvPr>
          <p:cNvSpPr>
            <a:spLocks noGrp="1"/>
          </p:cNvSpPr>
          <p:nvPr>
            <p:ph sz="quarter" idx="13"/>
          </p:nvPr>
        </p:nvSpPr>
        <p:spPr/>
        <p:txBody>
          <a:bodyPr>
            <a:noAutofit/>
          </a:bodyPr>
          <a:lstStyle/>
          <a:p>
            <a:r>
              <a:rPr lang="en-US" sz="2000" dirty="0"/>
              <a:t>OBJECTIVE 1: OBTAINING SITE SPECIFIC SHEAR-WAVE VELCITY PROFILES </a:t>
            </a:r>
          </a:p>
          <a:p>
            <a:r>
              <a:rPr lang="en-US" sz="2000" dirty="0"/>
              <a:t>OBJECTIVE 2: COLLECT SOIL BORING LOGS</a:t>
            </a:r>
          </a:p>
          <a:p>
            <a:r>
              <a:rPr lang="en-US" sz="2000" dirty="0"/>
              <a:t>OBJECTIVE 3: PERFORMING SITE-SPECIFC ANALYSIS</a:t>
            </a:r>
          </a:p>
          <a:p>
            <a:r>
              <a:rPr lang="en-US" sz="2000" dirty="0"/>
              <a:t>OBJECTIVE 4: GROUND SURFACE CONTOUR MAPS</a:t>
            </a:r>
          </a:p>
          <a:p>
            <a:r>
              <a:rPr lang="en-US" sz="2000" dirty="0"/>
              <a:t>OBJECTIVE 5: DEVELOPING DOCUMENTATIONS AND SPECIFICATIONS FOR SITES THAT NEED SITE-SPECIFC STUDIES TO BE PERFORMED</a:t>
            </a:r>
          </a:p>
        </p:txBody>
      </p:sp>
    </p:spTree>
    <p:extLst>
      <p:ext uri="{BB962C8B-B14F-4D97-AF65-F5344CB8AC3E}">
        <p14:creationId xmlns:p14="http://schemas.microsoft.com/office/powerpoint/2010/main" val="571200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1992C-46AF-4522-82D7-C2A596A0CC19}"/>
              </a:ext>
            </a:extLst>
          </p:cNvPr>
          <p:cNvSpPr>
            <a:spLocks noGrp="1"/>
          </p:cNvSpPr>
          <p:nvPr>
            <p:ph type="title"/>
          </p:nvPr>
        </p:nvSpPr>
        <p:spPr/>
        <p:txBody>
          <a:bodyPr>
            <a:noAutofit/>
          </a:bodyPr>
          <a:lstStyle/>
          <a:p>
            <a:r>
              <a:rPr lang="en-US" sz="2400" dirty="0"/>
              <a:t>OBTAINING SITE SPECIFIC SHEAR-WAVE VELCITY PROFILES </a:t>
            </a:r>
          </a:p>
        </p:txBody>
      </p:sp>
      <p:sp>
        <p:nvSpPr>
          <p:cNvPr id="3" name="Content Placeholder 2">
            <a:extLst>
              <a:ext uri="{FF2B5EF4-FFF2-40B4-BE49-F238E27FC236}">
                <a16:creationId xmlns:a16="http://schemas.microsoft.com/office/drawing/2014/main" id="{9732FC51-6EAC-40D4-A7EC-B8317E966972}"/>
              </a:ext>
            </a:extLst>
          </p:cNvPr>
          <p:cNvSpPr>
            <a:spLocks noGrp="1"/>
          </p:cNvSpPr>
          <p:nvPr>
            <p:ph sz="quarter" idx="13"/>
          </p:nvPr>
        </p:nvSpPr>
        <p:spPr/>
        <p:txBody>
          <a:bodyPr>
            <a:normAutofit lnSpcReduction="10000"/>
          </a:bodyPr>
          <a:lstStyle/>
          <a:p>
            <a:pPr lvl="1"/>
            <a:r>
              <a:rPr lang="en-US" sz="2800" dirty="0"/>
              <a:t>Planning and meeting with A</a:t>
            </a:r>
            <a:r>
              <a:rPr lang="en-US" sz="2200" dirty="0"/>
              <a:t>R</a:t>
            </a:r>
            <a:r>
              <a:rPr lang="en-US" sz="2800" dirty="0"/>
              <a:t>DOT to determine select 20 sites. (Completed).</a:t>
            </a:r>
          </a:p>
          <a:p>
            <a:pPr lvl="1"/>
            <a:r>
              <a:rPr lang="en-US" sz="2800" dirty="0" err="1"/>
              <a:t>ReMi</a:t>
            </a:r>
            <a:r>
              <a:rPr lang="en-US" sz="2800" dirty="0"/>
              <a:t> and MASW measurements at the selected sites. (20 Sites Completed).</a:t>
            </a:r>
          </a:p>
          <a:p>
            <a:pPr lvl="1"/>
            <a:r>
              <a:rPr lang="en-US" sz="2800" dirty="0"/>
              <a:t>Processing of the MASW data. (in Progress) </a:t>
            </a:r>
          </a:p>
          <a:p>
            <a:pPr lvl="1"/>
            <a:r>
              <a:rPr lang="en-US" sz="2800" dirty="0"/>
              <a:t>Determination of shear-wave velocity profile. (in Progress) </a:t>
            </a:r>
          </a:p>
        </p:txBody>
      </p:sp>
    </p:spTree>
    <p:extLst>
      <p:ext uri="{BB962C8B-B14F-4D97-AF65-F5344CB8AC3E}">
        <p14:creationId xmlns:p14="http://schemas.microsoft.com/office/powerpoint/2010/main" val="316998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3B352D-0BFC-4F93-B60D-367BB4375087}"/>
              </a:ext>
            </a:extLst>
          </p:cNvPr>
          <p:cNvPicPr>
            <a:picLocks noChangeAspect="1"/>
          </p:cNvPicPr>
          <p:nvPr/>
        </p:nvPicPr>
        <p:blipFill>
          <a:blip r:embed="rId2"/>
          <a:stretch>
            <a:fillRect/>
          </a:stretch>
        </p:blipFill>
        <p:spPr>
          <a:xfrm>
            <a:off x="72712" y="72483"/>
            <a:ext cx="5396732" cy="5143500"/>
          </a:xfrm>
          <a:prstGeom prst="rect">
            <a:avLst/>
          </a:prstGeom>
        </p:spPr>
      </p:pic>
      <p:sp>
        <p:nvSpPr>
          <p:cNvPr id="6" name="Rectangle 5">
            <a:extLst>
              <a:ext uri="{FF2B5EF4-FFF2-40B4-BE49-F238E27FC236}">
                <a16:creationId xmlns:a16="http://schemas.microsoft.com/office/drawing/2014/main" id="{00B65FA9-1D55-4A92-A7BF-B3669BBE6DED}"/>
              </a:ext>
            </a:extLst>
          </p:cNvPr>
          <p:cNvSpPr/>
          <p:nvPr/>
        </p:nvSpPr>
        <p:spPr>
          <a:xfrm>
            <a:off x="5553079" y="632940"/>
            <a:ext cx="3518210" cy="2339102"/>
          </a:xfrm>
          <a:prstGeom prst="rect">
            <a:avLst/>
          </a:prstGeom>
        </p:spPr>
        <p:txBody>
          <a:bodyPr wrap="square">
            <a:spAutoFit/>
          </a:bodyPr>
          <a:lstStyle/>
          <a:p>
            <a:r>
              <a:rPr lang="en-US" sz="2100" dirty="0"/>
              <a:t>Map showing peak ground acceleration for 2-percent probability of exceedance in 50 years and VS30 site condition of 760 meters per second, 2014 version.</a:t>
            </a:r>
          </a:p>
          <a:p>
            <a:r>
              <a:rPr lang="en-US" sz="2000" dirty="0"/>
              <a:t>(USGS Open-File Report, 2014)</a:t>
            </a:r>
          </a:p>
        </p:txBody>
      </p:sp>
    </p:spTree>
    <p:extLst>
      <p:ext uri="{BB962C8B-B14F-4D97-AF65-F5344CB8AC3E}">
        <p14:creationId xmlns:p14="http://schemas.microsoft.com/office/powerpoint/2010/main" val="3105072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4490CD-A44C-4226-9CB5-EA99924CF1AE}"/>
              </a:ext>
            </a:extLst>
          </p:cNvPr>
          <p:cNvSpPr/>
          <p:nvPr/>
        </p:nvSpPr>
        <p:spPr>
          <a:xfrm>
            <a:off x="976624" y="4685145"/>
            <a:ext cx="2095574" cy="300082"/>
          </a:xfrm>
          <a:prstGeom prst="rect">
            <a:avLst/>
          </a:prstGeom>
        </p:spPr>
        <p:txBody>
          <a:bodyPr wrap="none">
            <a:spAutoFit/>
          </a:bodyPr>
          <a:lstStyle/>
          <a:p>
            <a:r>
              <a:rPr lang="en-US" sz="1350" dirty="0">
                <a:solidFill>
                  <a:srgbClr val="000000"/>
                </a:solidFill>
                <a:latin typeface="Arial Unicode MS"/>
              </a:rPr>
              <a:t>Arthur and Taylor (1998).</a:t>
            </a:r>
            <a:endParaRPr lang="en-US" sz="1350" dirty="0"/>
          </a:p>
        </p:txBody>
      </p:sp>
      <p:pic>
        <p:nvPicPr>
          <p:cNvPr id="6" name="Picture 5">
            <a:extLst>
              <a:ext uri="{FF2B5EF4-FFF2-40B4-BE49-F238E27FC236}">
                <a16:creationId xmlns:a16="http://schemas.microsoft.com/office/drawing/2014/main" id="{861CD055-65C9-43FF-8F8A-9FD1F81801EE}"/>
              </a:ext>
            </a:extLst>
          </p:cNvPr>
          <p:cNvPicPr>
            <a:picLocks noChangeAspect="1"/>
          </p:cNvPicPr>
          <p:nvPr/>
        </p:nvPicPr>
        <p:blipFill>
          <a:blip r:embed="rId2"/>
          <a:stretch>
            <a:fillRect/>
          </a:stretch>
        </p:blipFill>
        <p:spPr>
          <a:xfrm>
            <a:off x="393985" y="181356"/>
            <a:ext cx="3214688" cy="4521994"/>
          </a:xfrm>
          <a:prstGeom prst="rect">
            <a:avLst/>
          </a:prstGeom>
        </p:spPr>
      </p:pic>
      <p:pic>
        <p:nvPicPr>
          <p:cNvPr id="8" name="Picture 7">
            <a:extLst>
              <a:ext uri="{FF2B5EF4-FFF2-40B4-BE49-F238E27FC236}">
                <a16:creationId xmlns:a16="http://schemas.microsoft.com/office/drawing/2014/main" id="{814081B5-95CE-4F17-AB4A-61517EC51148}"/>
              </a:ext>
            </a:extLst>
          </p:cNvPr>
          <p:cNvPicPr>
            <a:picLocks noChangeAspect="1"/>
          </p:cNvPicPr>
          <p:nvPr/>
        </p:nvPicPr>
        <p:blipFill>
          <a:blip r:embed="rId3"/>
          <a:stretch>
            <a:fillRect/>
          </a:stretch>
        </p:blipFill>
        <p:spPr>
          <a:xfrm>
            <a:off x="4378984" y="642974"/>
            <a:ext cx="4156853" cy="3598757"/>
          </a:xfrm>
          <a:prstGeom prst="rect">
            <a:avLst/>
          </a:prstGeom>
        </p:spPr>
      </p:pic>
      <p:sp>
        <p:nvSpPr>
          <p:cNvPr id="9" name="Rectangle 8">
            <a:extLst>
              <a:ext uri="{FF2B5EF4-FFF2-40B4-BE49-F238E27FC236}">
                <a16:creationId xmlns:a16="http://schemas.microsoft.com/office/drawing/2014/main" id="{DEDF90EB-D57C-4F4A-A293-792B3F3475CA}"/>
              </a:ext>
            </a:extLst>
          </p:cNvPr>
          <p:cNvSpPr/>
          <p:nvPr/>
        </p:nvSpPr>
        <p:spPr>
          <a:xfrm>
            <a:off x="4378984" y="4362027"/>
            <a:ext cx="4086503" cy="300082"/>
          </a:xfrm>
          <a:prstGeom prst="rect">
            <a:avLst/>
          </a:prstGeom>
        </p:spPr>
        <p:txBody>
          <a:bodyPr wrap="none">
            <a:spAutoFit/>
          </a:bodyPr>
          <a:lstStyle/>
          <a:p>
            <a:r>
              <a:rPr lang="en-US" sz="1350" dirty="0">
                <a:solidFill>
                  <a:srgbClr val="000000"/>
                </a:solidFill>
                <a:latin typeface="Arial Unicode MS"/>
              </a:rPr>
              <a:t>Image adapted from </a:t>
            </a:r>
            <a:r>
              <a:rPr lang="en-US" sz="1350" dirty="0">
                <a:latin typeface="Arial Unicode MS"/>
                <a:hlinkClick r:id="rId4"/>
              </a:rPr>
              <a:t>New Madrid Fault Topography</a:t>
            </a:r>
            <a:endParaRPr lang="en-US" sz="1350" dirty="0"/>
          </a:p>
        </p:txBody>
      </p:sp>
    </p:spTree>
    <p:extLst>
      <p:ext uri="{BB962C8B-B14F-4D97-AF65-F5344CB8AC3E}">
        <p14:creationId xmlns:p14="http://schemas.microsoft.com/office/powerpoint/2010/main" val="3838058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3CDE47-AF87-4854-9F32-70DB4D624D17}"/>
              </a:ext>
            </a:extLst>
          </p:cNvPr>
          <p:cNvPicPr>
            <a:picLocks noChangeAspect="1"/>
          </p:cNvPicPr>
          <p:nvPr/>
        </p:nvPicPr>
        <p:blipFill>
          <a:blip r:embed="rId2"/>
          <a:stretch>
            <a:fillRect/>
          </a:stretch>
        </p:blipFill>
        <p:spPr>
          <a:xfrm>
            <a:off x="120729" y="0"/>
            <a:ext cx="6084651" cy="5143500"/>
          </a:xfrm>
          <a:prstGeom prst="rect">
            <a:avLst/>
          </a:prstGeom>
        </p:spPr>
      </p:pic>
      <p:sp>
        <p:nvSpPr>
          <p:cNvPr id="5" name="Rectangle 4">
            <a:extLst>
              <a:ext uri="{FF2B5EF4-FFF2-40B4-BE49-F238E27FC236}">
                <a16:creationId xmlns:a16="http://schemas.microsoft.com/office/drawing/2014/main" id="{F6E0DB07-E12B-49A5-BE3B-16969EE75783}"/>
              </a:ext>
            </a:extLst>
          </p:cNvPr>
          <p:cNvSpPr/>
          <p:nvPr/>
        </p:nvSpPr>
        <p:spPr>
          <a:xfrm>
            <a:off x="6205380" y="133350"/>
            <a:ext cx="2988527" cy="3477875"/>
          </a:xfrm>
          <a:prstGeom prst="rect">
            <a:avLst/>
          </a:prstGeom>
        </p:spPr>
        <p:txBody>
          <a:bodyPr wrap="square">
            <a:spAutoFit/>
          </a:bodyPr>
          <a:lstStyle/>
          <a:p>
            <a:r>
              <a:rPr lang="en-US" sz="2000" dirty="0"/>
              <a:t>Representations of fault sources near the New Madrid seismic zone. A, USGS representation from the 2008 update (dashed lines) and 2014 update (solid lines) and B, CEUS–</a:t>
            </a:r>
            <a:r>
              <a:rPr lang="en-US" sz="2000" dirty="0" err="1"/>
              <a:t>SSCn</a:t>
            </a:r>
            <a:r>
              <a:rPr lang="en-US" sz="2000" dirty="0"/>
              <a:t> (2012) project representation.</a:t>
            </a:r>
          </a:p>
          <a:p>
            <a:r>
              <a:rPr lang="en-US" sz="2000" dirty="0"/>
              <a:t>(USGS Open-File Report, 2014)</a:t>
            </a:r>
          </a:p>
        </p:txBody>
      </p:sp>
    </p:spTree>
    <p:extLst>
      <p:ext uri="{BB962C8B-B14F-4D97-AF65-F5344CB8AC3E}">
        <p14:creationId xmlns:p14="http://schemas.microsoft.com/office/powerpoint/2010/main" val="1731214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73BE2D-9EC8-46B1-9573-509A560E6D9F}"/>
              </a:ext>
            </a:extLst>
          </p:cNvPr>
          <p:cNvPicPr>
            <a:picLocks noChangeAspect="1"/>
          </p:cNvPicPr>
          <p:nvPr/>
        </p:nvPicPr>
        <p:blipFill>
          <a:blip r:embed="rId2"/>
          <a:stretch>
            <a:fillRect/>
          </a:stretch>
        </p:blipFill>
        <p:spPr>
          <a:xfrm>
            <a:off x="1314819" y="158116"/>
            <a:ext cx="6315955" cy="4084317"/>
          </a:xfrm>
          <a:prstGeom prst="rect">
            <a:avLst/>
          </a:prstGeom>
        </p:spPr>
      </p:pic>
      <p:sp>
        <p:nvSpPr>
          <p:cNvPr id="5" name="Rectangle 4">
            <a:extLst>
              <a:ext uri="{FF2B5EF4-FFF2-40B4-BE49-F238E27FC236}">
                <a16:creationId xmlns:a16="http://schemas.microsoft.com/office/drawing/2014/main" id="{AB9A219B-7B9C-44C8-9711-959A9A41F463}"/>
              </a:ext>
            </a:extLst>
          </p:cNvPr>
          <p:cNvSpPr/>
          <p:nvPr/>
        </p:nvSpPr>
        <p:spPr>
          <a:xfrm>
            <a:off x="357997" y="4292887"/>
            <a:ext cx="8233913" cy="954107"/>
          </a:xfrm>
          <a:prstGeom prst="rect">
            <a:avLst/>
          </a:prstGeom>
        </p:spPr>
        <p:txBody>
          <a:bodyPr wrap="square">
            <a:spAutoFit/>
          </a:bodyPr>
          <a:lstStyle/>
          <a:p>
            <a:r>
              <a:rPr lang="en-US" dirty="0" err="1"/>
              <a:t>Declustered</a:t>
            </a:r>
            <a:r>
              <a:rPr lang="en-US" dirty="0"/>
              <a:t> catalog for the Central and Eastern United States including Mw2.5 and greater earthquakes occurring since 1700, including potentially induced earthquakes.</a:t>
            </a:r>
          </a:p>
          <a:p>
            <a:r>
              <a:rPr lang="en-US" dirty="0"/>
              <a:t>(USGS Open-File Report, 2014)</a:t>
            </a:r>
          </a:p>
        </p:txBody>
      </p:sp>
    </p:spTree>
    <p:extLst>
      <p:ext uri="{BB962C8B-B14F-4D97-AF65-F5344CB8AC3E}">
        <p14:creationId xmlns:p14="http://schemas.microsoft.com/office/powerpoint/2010/main" val="32646623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idescreen Presentatio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Widescreen Presentation.potx</Template>
  <TotalTime>0</TotalTime>
  <Words>1685</Words>
  <Application>Microsoft Office PowerPoint</Application>
  <PresentationFormat>On-screen Show (16:9)</PresentationFormat>
  <Paragraphs>178</Paragraphs>
  <Slides>37</Slides>
  <Notes>16</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9" baseType="lpstr">
      <vt:lpstr>Arial</vt:lpstr>
      <vt:lpstr>Arial Black</vt:lpstr>
      <vt:lpstr>Arial Unicode MS</vt:lpstr>
      <vt:lpstr>Calibri</vt:lpstr>
      <vt:lpstr>Helvetica</vt:lpstr>
      <vt:lpstr>Times New Roman</vt:lpstr>
      <vt:lpstr>Trebuchet MS</vt:lpstr>
      <vt:lpstr>Tw Cen MT</vt:lpstr>
      <vt:lpstr>Wingdings</vt:lpstr>
      <vt:lpstr>Wingdings 2</vt:lpstr>
      <vt:lpstr>Widescreen Presentation</vt:lpstr>
      <vt:lpstr>Document</vt:lpstr>
      <vt:lpstr>Spatial Analysis of Benefits of Site Specific Ground Motion Response Analysis (Research Project No. TRC1901) </vt:lpstr>
      <vt:lpstr>Motivation</vt:lpstr>
      <vt:lpstr>PowerPoint Presentation</vt:lpstr>
      <vt:lpstr>Objectives of TRC1901</vt:lpstr>
      <vt:lpstr>OBTAINING SITE SPECIFIC SHEAR-WAVE VELCITY PROFILES </vt:lpstr>
      <vt:lpstr>PowerPoint Presentation</vt:lpstr>
      <vt:lpstr>PowerPoint Presentation</vt:lpstr>
      <vt:lpstr>PowerPoint Presentation</vt:lpstr>
      <vt:lpstr>PowerPoint Presentation</vt:lpstr>
      <vt:lpstr>PowerPoint Presentation</vt:lpstr>
      <vt:lpstr>Study Area</vt:lpstr>
      <vt:lpstr>Site selection </vt:lpstr>
      <vt:lpstr>PowerPoint Presentation</vt:lpstr>
      <vt:lpstr>Locations of Proposed Sites, Available Boring Logs, Future Bridge Sites, and Sites Investigated by TRC1603 and TRC0803 Projects</vt:lpstr>
      <vt:lpstr>Locations of Proposed Sites and Sites Investigated by TRC1603 and TRC0803 Projects.</vt:lpstr>
      <vt:lpstr>Area coverage</vt:lpstr>
      <vt:lpstr>20 Selected Sites</vt:lpstr>
      <vt:lpstr>Introduction</vt:lpstr>
      <vt:lpstr>MASW</vt:lpstr>
      <vt:lpstr>Equipment for Testing Procedure for MASW</vt:lpstr>
      <vt:lpstr>PowerPoint Presentation</vt:lpstr>
      <vt:lpstr>Dispersion Curve! Heterogeneity : Source for Dispersion </vt:lpstr>
      <vt:lpstr>ReMi</vt:lpstr>
      <vt:lpstr>Composite Dispersion Curve</vt:lpstr>
      <vt:lpstr>Higher Modes</vt:lpstr>
      <vt:lpstr>Example Dispersion Curve</vt:lpstr>
      <vt:lpstr>Shear-Wave Velocity Obtained  from Inversion of MASW and  ReMi</vt:lpstr>
      <vt:lpstr>Results for 14 sites</vt:lpstr>
      <vt:lpstr>Future Work</vt:lpstr>
      <vt:lpstr>Input Parameters</vt:lpstr>
      <vt:lpstr>Uniform Hazard Spectra</vt:lpstr>
      <vt:lpstr>Random Soil Profiles</vt:lpstr>
      <vt:lpstr>Calculating Spectral Parameters (AASHTO General Procedure)</vt:lpstr>
      <vt:lpstr>Calculating Spectral Parameters (AASHTO Site-Specific Procedure )</vt:lpstr>
      <vt:lpstr>PowerPoint Presentation</vt:lpstr>
      <vt:lpstr>Acknowledgment </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2010-04-19T20:53:40Z</dcterms:created>
  <dcterms:modified xsi:type="dcterms:W3CDTF">2019-08-15T23:38:34Z</dcterms:modified>
</cp:coreProperties>
</file>